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4.xml" ContentType="application/vnd.openxmlformats-officedocument.presentationml.tags+xml"/>
  <Override PartName="/ppt/notesSlides/notesSlide19.xml" ContentType="application/vnd.openxmlformats-officedocument.presentationml.notesSlide+xml"/>
  <Override PartName="/ppt/tags/tag5.xml" ContentType="application/vnd.openxmlformats-officedocument.presentationml.tags+xml"/>
  <Override PartName="/ppt/notesSlides/notesSlide20.xml" ContentType="application/vnd.openxmlformats-officedocument.presentationml.notesSlide+xml"/>
  <Override PartName="/ppt/tags/tag6.xml" ContentType="application/vnd.openxmlformats-officedocument.presentationml.tags+xml"/>
  <Override PartName="/ppt/notesSlides/notesSlide21.xml" ContentType="application/vnd.openxmlformats-officedocument.presentationml.notesSlide+xml"/>
  <Override PartName="/ppt/tags/tag7.xml" ContentType="application/vnd.openxmlformats-officedocument.presentationml.tags+xml"/>
  <Override PartName="/ppt/notesSlides/notesSlide22.xml" ContentType="application/vnd.openxmlformats-officedocument.presentationml.notesSlide+xml"/>
  <Override PartName="/ppt/tags/tag8.xml" ContentType="application/vnd.openxmlformats-officedocument.presentationml.tags+xml"/>
  <Override PartName="/ppt/notesSlides/notesSlide23.xml" ContentType="application/vnd.openxmlformats-officedocument.presentationml.notesSlide+xml"/>
  <Override PartName="/ppt/tags/tag9.xml" ContentType="application/vnd.openxmlformats-officedocument.presentationml.tags+xml"/>
  <Override PartName="/ppt/notesSlides/notesSlide24.xml" ContentType="application/vnd.openxmlformats-officedocument.presentationml.notesSlide+xml"/>
  <Override PartName="/ppt/tags/tag10.xml" ContentType="application/vnd.openxmlformats-officedocument.presentationml.tags+xml"/>
  <Override PartName="/ppt/notesSlides/notesSlide25.xml" ContentType="application/vnd.openxmlformats-officedocument.presentationml.notesSlide+xml"/>
  <Override PartName="/ppt/tags/tag11.xml" ContentType="application/vnd.openxmlformats-officedocument.presentationml.tags+xml"/>
  <Override PartName="/ppt/notesSlides/notesSlide26.xml" ContentType="application/vnd.openxmlformats-officedocument.presentationml.notesSlide+xml"/>
  <Override PartName="/ppt/tags/tag12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3.xml" ContentType="application/vnd.openxmlformats-officedocument.presentationml.tags+xml"/>
  <Override PartName="/ppt/notesSlides/notesSlide31.xml" ContentType="application/vnd.openxmlformats-officedocument.presentationml.notesSlide+xml"/>
  <Override PartName="/ppt/tags/tag14.xml" ContentType="application/vnd.openxmlformats-officedocument.presentationml.tags+xml"/>
  <Override PartName="/ppt/notesSlides/notesSlide32.xml" ContentType="application/vnd.openxmlformats-officedocument.presentationml.notesSlide+xml"/>
  <Override PartName="/ppt/tags/tag15.xml" ContentType="application/vnd.openxmlformats-officedocument.presentationml.tags+xml"/>
  <Override PartName="/ppt/notesSlides/notesSlide33.xml" ContentType="application/vnd.openxmlformats-officedocument.presentationml.notesSlide+xml"/>
  <Override PartName="/ppt/tags/tag16.xml" ContentType="application/vnd.openxmlformats-officedocument.presentationml.tags+xml"/>
  <Override PartName="/ppt/notesSlides/notesSlide34.xml" ContentType="application/vnd.openxmlformats-officedocument.presentationml.notesSlide+xml"/>
  <Override PartName="/ppt/tags/tag17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4"/>
  </p:notesMasterIdLst>
  <p:handoutMasterIdLst>
    <p:handoutMasterId r:id="rId45"/>
  </p:handoutMasterIdLst>
  <p:sldIdLst>
    <p:sldId id="256" r:id="rId5"/>
    <p:sldId id="1373" r:id="rId6"/>
    <p:sldId id="1382" r:id="rId7"/>
    <p:sldId id="1396" r:id="rId8"/>
    <p:sldId id="1375" r:id="rId9"/>
    <p:sldId id="1341" r:id="rId10"/>
    <p:sldId id="1376" r:id="rId11"/>
    <p:sldId id="1372" r:id="rId12"/>
    <p:sldId id="1378" r:id="rId13"/>
    <p:sldId id="1379" r:id="rId14"/>
    <p:sldId id="1380" r:id="rId15"/>
    <p:sldId id="1220" r:id="rId16"/>
    <p:sldId id="1381" r:id="rId17"/>
    <p:sldId id="1291" r:id="rId18"/>
    <p:sldId id="1397" r:id="rId19"/>
    <p:sldId id="1398" r:id="rId20"/>
    <p:sldId id="1395" r:id="rId21"/>
    <p:sldId id="1323" r:id="rId22"/>
    <p:sldId id="1383" r:id="rId23"/>
    <p:sldId id="1391" r:id="rId24"/>
    <p:sldId id="1392" r:id="rId25"/>
    <p:sldId id="1390" r:id="rId26"/>
    <p:sldId id="1394" r:id="rId27"/>
    <p:sldId id="1354" r:id="rId28"/>
    <p:sldId id="1393" r:id="rId29"/>
    <p:sldId id="1353" r:id="rId30"/>
    <p:sldId id="1356" r:id="rId31"/>
    <p:sldId id="1357" r:id="rId32"/>
    <p:sldId id="1355" r:id="rId33"/>
    <p:sldId id="1305" r:id="rId34"/>
    <p:sldId id="1366" r:id="rId35"/>
    <p:sldId id="1281" r:id="rId36"/>
    <p:sldId id="1282" r:id="rId37"/>
    <p:sldId id="1267" r:id="rId38"/>
    <p:sldId id="1385" r:id="rId39"/>
    <p:sldId id="1287" r:id="rId40"/>
    <p:sldId id="1213" r:id="rId41"/>
    <p:sldId id="1311" r:id="rId42"/>
    <p:sldId id="1386" r:id="rId4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A9E2"/>
    <a:srgbClr val="4948B6"/>
    <a:srgbClr val="3647B6"/>
    <a:srgbClr val="8397E7"/>
    <a:srgbClr val="AFCBFD"/>
    <a:srgbClr val="93A9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470A5F-0E0F-4140-BEA7-30D6DEEEE538}" v="8" dt="2024-04-22T15:06:17.138"/>
    <p1510:client id="{AFCEA597-C108-4B80-8B62-3F6F2B088202}" v="18" dt="2024-04-22T15:52:53.0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2" autoAdjust="0"/>
    <p:restoredTop sz="69784" autoAdjust="0"/>
  </p:normalViewPr>
  <p:slideViewPr>
    <p:cSldViewPr snapToGrid="0">
      <p:cViewPr varScale="1">
        <p:scale>
          <a:sx n="78" d="100"/>
          <a:sy n="78" d="100"/>
        </p:scale>
        <p:origin x="996" y="84"/>
      </p:cViewPr>
      <p:guideLst/>
    </p:cSldViewPr>
  </p:slideViewPr>
  <p:outlineViewPr>
    <p:cViewPr>
      <p:scale>
        <a:sx n="33" d="100"/>
        <a:sy n="33" d="100"/>
      </p:scale>
      <p:origin x="0" y="-430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062D1-F3DC-4263-8BAD-BEAE4CA9605A}" type="doc">
      <dgm:prSet loTypeId="urn:microsoft.com/office/officeart/2005/8/layout/vList5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F94F02E-84DA-488A-8233-C757AB16D772}">
      <dgm:prSet/>
      <dgm:spPr/>
      <dgm:t>
        <a:bodyPr/>
        <a:lstStyle/>
        <a:p>
          <a:pPr rtl="0"/>
          <a:r>
            <a:rPr lang="en-US" b="1">
              <a:solidFill>
                <a:schemeClr val="tx1"/>
              </a:solidFill>
              <a:latin typeface="Segoe UI Semibold"/>
            </a:rPr>
            <a:t>Strategic</a:t>
          </a:r>
          <a:r>
            <a:rPr lang="en-US" b="1">
              <a:solidFill>
                <a:schemeClr val="tx1"/>
              </a:solidFill>
              <a:latin typeface="Segoe UI Semibold"/>
              <a:cs typeface="Segoe UI Semibold"/>
            </a:rPr>
            <a:t> Objective 2 - "Deeper Learning"</a:t>
          </a:r>
          <a:endParaRPr lang="en-US" b="1">
            <a:solidFill>
              <a:schemeClr val="tx1"/>
            </a:solidFill>
          </a:endParaRPr>
        </a:p>
      </dgm:t>
    </dgm:pt>
    <dgm:pt modelId="{06C393C3-8ABB-4802-83D7-7E0091D17BD0}" type="parTrans" cxnId="{702F5C51-21EC-4524-8DD4-5907AC845585}">
      <dgm:prSet/>
      <dgm:spPr/>
      <dgm:t>
        <a:bodyPr/>
        <a:lstStyle/>
        <a:p>
          <a:endParaRPr lang="en-US"/>
        </a:p>
      </dgm:t>
    </dgm:pt>
    <dgm:pt modelId="{E5073497-CC86-41C3-8312-AF5256B79519}" type="sibTrans" cxnId="{702F5C51-21EC-4524-8DD4-5907AC845585}">
      <dgm:prSet/>
      <dgm:spPr/>
      <dgm:t>
        <a:bodyPr/>
        <a:lstStyle/>
        <a:p>
          <a:endParaRPr lang="en-US"/>
        </a:p>
      </dgm:t>
    </dgm:pt>
    <dgm:pt modelId="{813CD3F1-0C67-4EF6-AF87-6B2D96B21023}">
      <dgm:prSet phldr="0"/>
      <dgm:spPr/>
      <dgm:t>
        <a:bodyPr/>
        <a:lstStyle/>
        <a:p>
          <a:pPr rtl="0"/>
          <a:r>
            <a:rPr lang="en-US" b="1">
              <a:solidFill>
                <a:schemeClr val="tx1"/>
              </a:solidFill>
              <a:latin typeface="Segoe UI Semibold"/>
            </a:rPr>
            <a:t>Strategic Objective 3 - "Diverse and Effective Workforce"</a:t>
          </a:r>
        </a:p>
      </dgm:t>
    </dgm:pt>
    <dgm:pt modelId="{163BC360-CAB2-4FEF-A3E2-45FFFF29C155}" type="parTrans" cxnId="{91C6CBC9-268F-4B70-BC7B-049DABCFB6B7}">
      <dgm:prSet/>
      <dgm:spPr/>
      <dgm:t>
        <a:bodyPr/>
        <a:lstStyle/>
        <a:p>
          <a:endParaRPr lang="en-US"/>
        </a:p>
      </dgm:t>
    </dgm:pt>
    <dgm:pt modelId="{DB4B8CDA-9818-41DB-9379-F6B8C409B128}" type="sibTrans" cxnId="{91C6CBC9-268F-4B70-BC7B-049DABCFB6B7}">
      <dgm:prSet/>
      <dgm:spPr/>
      <dgm:t>
        <a:bodyPr/>
        <a:lstStyle/>
        <a:p>
          <a:endParaRPr lang="en-US"/>
        </a:p>
      </dgm:t>
    </dgm:pt>
    <dgm:pt modelId="{F1665EAF-200B-4642-8060-35F2BFE264B6}">
      <dgm:prSet phldr="0"/>
      <dgm:spPr/>
      <dgm:t>
        <a:bodyPr/>
        <a:lstStyle/>
        <a:p>
          <a:r>
            <a:rPr lang="en-US">
              <a:solidFill>
                <a:schemeClr val="tx1"/>
              </a:solidFill>
            </a:rPr>
            <a:t>Develop and sustain a workforce that is </a:t>
          </a:r>
          <a:r>
            <a:rPr lang="en-US" b="1">
              <a:solidFill>
                <a:schemeClr val="tx1"/>
              </a:solidFill>
            </a:rPr>
            <a:t>diverse</a:t>
          </a:r>
          <a:r>
            <a:rPr lang="en-US">
              <a:solidFill>
                <a:schemeClr val="tx1"/>
              </a:solidFill>
            </a:rPr>
            <a:t>, </a:t>
          </a:r>
          <a:r>
            <a:rPr lang="en-US" b="1">
              <a:solidFill>
                <a:schemeClr val="tx1"/>
              </a:solidFill>
            </a:rPr>
            <a:t>culturally responsive</a:t>
          </a:r>
          <a:r>
            <a:rPr lang="en-US">
              <a:solidFill>
                <a:schemeClr val="tx1"/>
              </a:solidFill>
            </a:rPr>
            <a:t>, </a:t>
          </a:r>
          <a:r>
            <a:rPr lang="en-US" b="1">
              <a:solidFill>
                <a:schemeClr val="tx1"/>
              </a:solidFill>
            </a:rPr>
            <a:t>well-prepared</a:t>
          </a:r>
          <a:r>
            <a:rPr lang="en-US">
              <a:solidFill>
                <a:schemeClr val="tx1"/>
              </a:solidFill>
            </a:rPr>
            <a:t>, and committed to </a:t>
          </a:r>
          <a:r>
            <a:rPr lang="en-US" b="1">
              <a:solidFill>
                <a:schemeClr val="tx1"/>
              </a:solidFill>
            </a:rPr>
            <a:t>continuous improvement</a:t>
          </a:r>
          <a:r>
            <a:rPr lang="en-US">
              <a:solidFill>
                <a:schemeClr val="tx1"/>
              </a:solidFill>
            </a:rPr>
            <a:t>, so that all students have equitable access to </a:t>
          </a:r>
          <a:r>
            <a:rPr lang="en-US" b="1">
              <a:solidFill>
                <a:schemeClr val="tx1"/>
              </a:solidFill>
            </a:rPr>
            <a:t>effective educators</a:t>
          </a:r>
          <a:r>
            <a:rPr lang="en-US">
              <a:solidFill>
                <a:schemeClr val="tx1"/>
              </a:solidFill>
            </a:rPr>
            <a:t>.</a:t>
          </a:r>
        </a:p>
      </dgm:t>
    </dgm:pt>
    <dgm:pt modelId="{FA43F632-8684-4E04-97E7-9E1CB9F61882}" type="parTrans" cxnId="{C39CFD7A-AE50-4592-84B8-E15AFA762C46}">
      <dgm:prSet/>
      <dgm:spPr/>
      <dgm:t>
        <a:bodyPr/>
        <a:lstStyle/>
        <a:p>
          <a:endParaRPr lang="en-US"/>
        </a:p>
      </dgm:t>
    </dgm:pt>
    <dgm:pt modelId="{390F6B6C-7881-4A23-80B0-00034D83FFE5}" type="sibTrans" cxnId="{C39CFD7A-AE50-4592-84B8-E15AFA762C46}">
      <dgm:prSet/>
      <dgm:spPr/>
      <dgm:t>
        <a:bodyPr/>
        <a:lstStyle/>
        <a:p>
          <a:endParaRPr lang="en-US"/>
        </a:p>
      </dgm:t>
    </dgm:pt>
    <dgm:pt modelId="{9D2F1245-0B8C-4729-9C8E-AEA6AF8C9C28}">
      <dgm:prSet phldr="0"/>
      <dgm:spPr/>
      <dgm:t>
        <a:bodyPr/>
        <a:lstStyle/>
        <a:p>
          <a:pPr rtl="0"/>
          <a:r>
            <a:rPr lang="en-US" b="0">
              <a:solidFill>
                <a:schemeClr val="tx1"/>
              </a:solidFill>
            </a:rPr>
            <a:t>Promote </a:t>
          </a:r>
          <a:r>
            <a:rPr lang="en-US" b="1">
              <a:solidFill>
                <a:schemeClr val="tx1"/>
              </a:solidFill>
            </a:rPr>
            <a:t>deeper learning</a:t>
          </a:r>
          <a:r>
            <a:rPr lang="en-US" b="0">
              <a:solidFill>
                <a:schemeClr val="tx1"/>
              </a:solidFill>
            </a:rPr>
            <a:t> so that </a:t>
          </a:r>
          <a:r>
            <a:rPr lang="en-US" b="1">
              <a:solidFill>
                <a:schemeClr val="tx1"/>
              </a:solidFill>
            </a:rPr>
            <a:t>all</a:t>
          </a:r>
          <a:r>
            <a:rPr lang="en-US" b="0">
              <a:solidFill>
                <a:schemeClr val="tx1"/>
              </a:solidFill>
            </a:rPr>
            <a:t> students engage in </a:t>
          </a:r>
          <a:r>
            <a:rPr lang="en-US" b="1">
              <a:solidFill>
                <a:schemeClr val="tx1"/>
              </a:solidFill>
            </a:rPr>
            <a:t>grade-level work</a:t>
          </a:r>
          <a:r>
            <a:rPr lang="en-US" b="0">
              <a:solidFill>
                <a:schemeClr val="tx1"/>
              </a:solidFill>
            </a:rPr>
            <a:t> that is </a:t>
          </a:r>
          <a:r>
            <a:rPr lang="en-US" b="1">
              <a:solidFill>
                <a:schemeClr val="tx1"/>
              </a:solidFill>
            </a:rPr>
            <a:t>real-world</a:t>
          </a:r>
          <a:r>
            <a:rPr lang="en-US" b="0">
              <a:solidFill>
                <a:schemeClr val="tx1"/>
              </a:solidFill>
            </a:rPr>
            <a:t>,</a:t>
          </a:r>
          <a:r>
            <a:rPr lang="en-US" b="1">
              <a:solidFill>
                <a:schemeClr val="tx1"/>
              </a:solidFill>
            </a:rPr>
            <a:t> relevant</a:t>
          </a:r>
          <a:r>
            <a:rPr lang="en-US" b="0">
              <a:solidFill>
                <a:schemeClr val="tx1"/>
              </a:solidFill>
            </a:rPr>
            <a:t>,</a:t>
          </a:r>
          <a:r>
            <a:rPr lang="en-US" b="1">
              <a:solidFill>
                <a:schemeClr val="tx1"/>
              </a:solidFill>
            </a:rPr>
            <a:t> </a:t>
          </a:r>
          <a:r>
            <a:rPr lang="en-US" b="0">
              <a:solidFill>
                <a:schemeClr val="tx1"/>
              </a:solidFill>
            </a:rPr>
            <a:t>and</a:t>
          </a:r>
          <a:r>
            <a:rPr lang="en-US" b="1">
              <a:solidFill>
                <a:schemeClr val="tx1"/>
              </a:solidFill>
            </a:rPr>
            <a:t> interactive</a:t>
          </a:r>
          <a:r>
            <a:rPr lang="en-US" b="0">
              <a:solidFill>
                <a:schemeClr val="tx1"/>
              </a:solidFill>
            </a:rPr>
            <a:t>.</a:t>
          </a:r>
          <a:r>
            <a:rPr lang="en-US" b="0">
              <a:solidFill>
                <a:schemeClr val="tx1"/>
              </a:solidFill>
              <a:latin typeface="Calibri Light" panose="020F0302020204030204"/>
            </a:rPr>
            <a:t> </a:t>
          </a:r>
          <a:endParaRPr lang="en-US" b="0">
            <a:solidFill>
              <a:schemeClr val="tx1"/>
            </a:solidFill>
          </a:endParaRPr>
        </a:p>
      </dgm:t>
    </dgm:pt>
    <dgm:pt modelId="{935CC867-93F4-4748-A214-97F67CDE4D1C}" type="parTrans" cxnId="{D79EFF83-ECE1-45AA-B4AD-29F02E445669}">
      <dgm:prSet/>
      <dgm:spPr/>
      <dgm:t>
        <a:bodyPr/>
        <a:lstStyle/>
        <a:p>
          <a:endParaRPr lang="en-US"/>
        </a:p>
      </dgm:t>
    </dgm:pt>
    <dgm:pt modelId="{DC07AFA7-58AF-46AD-B735-A2D40C4C7A6F}" type="sibTrans" cxnId="{D79EFF83-ECE1-45AA-B4AD-29F02E445669}">
      <dgm:prSet/>
      <dgm:spPr/>
      <dgm:t>
        <a:bodyPr/>
        <a:lstStyle/>
        <a:p>
          <a:endParaRPr lang="en-US"/>
        </a:p>
      </dgm:t>
    </dgm:pt>
    <dgm:pt modelId="{7FA09CBD-794A-4593-90A4-D19EFC5531BF}">
      <dgm:prSet phldr="0"/>
      <dgm:spPr/>
      <dgm:t>
        <a:bodyPr/>
        <a:lstStyle/>
        <a:p>
          <a:pPr rtl="0"/>
          <a:r>
            <a:rPr lang="en-US">
              <a:solidFill>
                <a:schemeClr val="tx1"/>
              </a:solidFill>
            </a:rPr>
            <a:t>Cultivate systems to support the </a:t>
          </a:r>
          <a:r>
            <a:rPr lang="en-US" b="1">
              <a:solidFill>
                <a:schemeClr val="tx1"/>
              </a:solidFill>
            </a:rPr>
            <a:t>whole student</a:t>
          </a:r>
          <a:r>
            <a:rPr lang="en-US">
              <a:solidFill>
                <a:schemeClr val="tx1"/>
              </a:solidFill>
            </a:rPr>
            <a:t> and foster </a:t>
          </a:r>
          <a:r>
            <a:rPr lang="en-US" b="1">
              <a:solidFill>
                <a:schemeClr val="tx1"/>
              </a:solidFill>
            </a:rPr>
            <a:t>joyful</a:t>
          </a:r>
          <a:r>
            <a:rPr lang="en-US">
              <a:solidFill>
                <a:schemeClr val="tx1"/>
              </a:solidFill>
            </a:rPr>
            <a:t>,</a:t>
          </a:r>
          <a:r>
            <a:rPr lang="en-US" b="1">
              <a:solidFill>
                <a:schemeClr val="tx1"/>
              </a:solidFill>
            </a:rPr>
            <a:t> healthy</a:t>
          </a:r>
          <a:r>
            <a:rPr lang="en-US">
              <a:solidFill>
                <a:schemeClr val="tx1"/>
              </a:solidFill>
            </a:rPr>
            <a:t>,</a:t>
          </a:r>
          <a:r>
            <a:rPr lang="en-US" b="1">
              <a:solidFill>
                <a:schemeClr val="tx1"/>
              </a:solidFill>
            </a:rPr>
            <a:t> and supportive</a:t>
          </a:r>
          <a:r>
            <a:rPr lang="en-US">
              <a:solidFill>
                <a:schemeClr val="tx1"/>
              </a:solidFill>
            </a:rPr>
            <a:t> learning environments so that all students feel </a:t>
          </a:r>
          <a:r>
            <a:rPr lang="en-US" b="1">
              <a:solidFill>
                <a:schemeClr val="tx1"/>
              </a:solidFill>
            </a:rPr>
            <a:t>valued</a:t>
          </a:r>
          <a:r>
            <a:rPr lang="en-US">
              <a:solidFill>
                <a:schemeClr val="tx1"/>
              </a:solidFill>
            </a:rPr>
            <a:t>,</a:t>
          </a:r>
          <a:r>
            <a:rPr lang="en-US" b="1">
              <a:solidFill>
                <a:schemeClr val="tx1"/>
              </a:solidFill>
            </a:rPr>
            <a:t> connected</a:t>
          </a:r>
          <a:r>
            <a:rPr lang="en-US">
              <a:solidFill>
                <a:schemeClr val="tx1"/>
              </a:solidFill>
            </a:rPr>
            <a:t>, </a:t>
          </a:r>
          <a:r>
            <a:rPr lang="en-US" b="1">
              <a:solidFill>
                <a:schemeClr val="tx1"/>
              </a:solidFill>
            </a:rPr>
            <a:t>nourished</a:t>
          </a:r>
          <a:r>
            <a:rPr lang="en-US">
              <a:solidFill>
                <a:schemeClr val="tx1"/>
              </a:solidFill>
            </a:rPr>
            <a:t>, and</a:t>
          </a:r>
          <a:r>
            <a:rPr lang="en-US" b="1">
              <a:solidFill>
                <a:schemeClr val="tx1"/>
              </a:solidFill>
            </a:rPr>
            <a:t> ready to learn</a:t>
          </a:r>
          <a:r>
            <a:rPr lang="en-US" b="1">
              <a:solidFill>
                <a:schemeClr val="tx1"/>
              </a:solidFill>
              <a:latin typeface="Calibri Light" panose="020F0302020204030204"/>
            </a:rPr>
            <a:t>.</a:t>
          </a:r>
          <a:endParaRPr lang="en-US">
            <a:solidFill>
              <a:schemeClr val="tx1"/>
            </a:solidFill>
          </a:endParaRPr>
        </a:p>
      </dgm:t>
    </dgm:pt>
    <dgm:pt modelId="{DD1242A7-B1D5-42F1-AEB8-5C1146A98A08}" type="parTrans" cxnId="{5128FC6E-1BCD-4513-B3A3-06989F66DBB3}">
      <dgm:prSet/>
      <dgm:spPr/>
      <dgm:t>
        <a:bodyPr/>
        <a:lstStyle/>
        <a:p>
          <a:endParaRPr lang="en-US"/>
        </a:p>
      </dgm:t>
    </dgm:pt>
    <dgm:pt modelId="{15AE3407-E5E5-4D7B-9ED5-81EE2AAFD8FC}" type="sibTrans" cxnId="{5128FC6E-1BCD-4513-B3A3-06989F66DBB3}">
      <dgm:prSet/>
      <dgm:spPr/>
      <dgm:t>
        <a:bodyPr/>
        <a:lstStyle/>
        <a:p>
          <a:endParaRPr lang="en-US"/>
        </a:p>
      </dgm:t>
    </dgm:pt>
    <dgm:pt modelId="{12EC3B2D-F98E-4846-8061-8B163FF513D5}">
      <dgm:prSet phldr="0"/>
      <dgm:spPr/>
      <dgm:t>
        <a:bodyPr/>
        <a:lstStyle/>
        <a:p>
          <a:pPr rtl="0"/>
          <a:r>
            <a:rPr lang="en-US" b="1">
              <a:solidFill>
                <a:schemeClr val="tx1"/>
              </a:solidFill>
              <a:latin typeface="Segoe UI Semibold"/>
            </a:rPr>
            <a:t>Strategic</a:t>
          </a:r>
          <a:r>
            <a:rPr lang="en-US" b="1">
              <a:solidFill>
                <a:schemeClr val="tx1"/>
              </a:solidFill>
              <a:latin typeface="Segoe UI Semibold"/>
              <a:cs typeface="Segoe UI Semibold"/>
            </a:rPr>
            <a:t> Objective 1 - "Whole Student"</a:t>
          </a:r>
        </a:p>
      </dgm:t>
    </dgm:pt>
    <dgm:pt modelId="{A8DABF0D-61DC-4657-9657-2F33FCB7ABF1}" type="parTrans" cxnId="{3BB2D53B-0A8D-41B0-803E-EA65CCFE2310}">
      <dgm:prSet/>
      <dgm:spPr/>
      <dgm:t>
        <a:bodyPr/>
        <a:lstStyle/>
        <a:p>
          <a:endParaRPr lang="en-US"/>
        </a:p>
      </dgm:t>
    </dgm:pt>
    <dgm:pt modelId="{69DA7ADC-7557-4C30-8AC8-63BEC6EDA9A9}" type="sibTrans" cxnId="{3BB2D53B-0A8D-41B0-803E-EA65CCFE2310}">
      <dgm:prSet/>
      <dgm:spPr/>
      <dgm:t>
        <a:bodyPr/>
        <a:lstStyle/>
        <a:p>
          <a:endParaRPr lang="en-US"/>
        </a:p>
      </dgm:t>
    </dgm:pt>
    <dgm:pt modelId="{BC7D68AB-5F7E-420E-AC2E-2191FA48BFDD}" type="pres">
      <dgm:prSet presAssocID="{95D062D1-F3DC-4263-8BAD-BEAE4CA9605A}" presName="Name0" presStyleCnt="0">
        <dgm:presLayoutVars>
          <dgm:dir/>
          <dgm:animLvl val="lvl"/>
          <dgm:resizeHandles val="exact"/>
        </dgm:presLayoutVars>
      </dgm:prSet>
      <dgm:spPr/>
    </dgm:pt>
    <dgm:pt modelId="{0EEE1D3B-39F7-4353-B367-34CB4B76A6F7}" type="pres">
      <dgm:prSet presAssocID="{12EC3B2D-F98E-4846-8061-8B163FF513D5}" presName="linNode" presStyleCnt="0"/>
      <dgm:spPr/>
    </dgm:pt>
    <dgm:pt modelId="{C625CF21-C0CE-427C-856C-6DE7A8B33D8A}" type="pres">
      <dgm:prSet presAssocID="{12EC3B2D-F98E-4846-8061-8B163FF513D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E6BA565F-CD1D-4E57-91BF-B572B93D1BBF}" type="pres">
      <dgm:prSet presAssocID="{12EC3B2D-F98E-4846-8061-8B163FF513D5}" presName="descendantText" presStyleLbl="alignAccFollowNode1" presStyleIdx="0" presStyleCnt="3">
        <dgm:presLayoutVars>
          <dgm:bulletEnabled val="1"/>
        </dgm:presLayoutVars>
      </dgm:prSet>
      <dgm:spPr/>
    </dgm:pt>
    <dgm:pt modelId="{7BA36A3C-646E-4DF4-ADAA-EE3F3F6271E9}" type="pres">
      <dgm:prSet presAssocID="{69DA7ADC-7557-4C30-8AC8-63BEC6EDA9A9}" presName="sp" presStyleCnt="0"/>
      <dgm:spPr/>
    </dgm:pt>
    <dgm:pt modelId="{78FC027B-396B-45D7-96BB-28FADC408A83}" type="pres">
      <dgm:prSet presAssocID="{1F94F02E-84DA-488A-8233-C757AB16D772}" presName="linNode" presStyleCnt="0"/>
      <dgm:spPr/>
    </dgm:pt>
    <dgm:pt modelId="{24CED813-7888-430C-AFDB-9D3A24B568CB}" type="pres">
      <dgm:prSet presAssocID="{1F94F02E-84DA-488A-8233-C757AB16D77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22C5200A-4F3E-413A-A0C2-5E5FE3F5BD79}" type="pres">
      <dgm:prSet presAssocID="{1F94F02E-84DA-488A-8233-C757AB16D772}" presName="descendantText" presStyleLbl="alignAccFollowNode1" presStyleIdx="1" presStyleCnt="3">
        <dgm:presLayoutVars>
          <dgm:bulletEnabled val="1"/>
        </dgm:presLayoutVars>
      </dgm:prSet>
      <dgm:spPr/>
    </dgm:pt>
    <dgm:pt modelId="{28BAB816-DAC9-45AE-9F98-2D99E47FD901}" type="pres">
      <dgm:prSet presAssocID="{E5073497-CC86-41C3-8312-AF5256B79519}" presName="sp" presStyleCnt="0"/>
      <dgm:spPr/>
    </dgm:pt>
    <dgm:pt modelId="{7FB7B089-7F69-425B-93C1-2933BB6F0CB5}" type="pres">
      <dgm:prSet presAssocID="{813CD3F1-0C67-4EF6-AF87-6B2D96B21023}" presName="linNode" presStyleCnt="0"/>
      <dgm:spPr/>
    </dgm:pt>
    <dgm:pt modelId="{BEF76E51-4B0A-4CD7-8E87-ACA209BCE8EA}" type="pres">
      <dgm:prSet presAssocID="{813CD3F1-0C67-4EF6-AF87-6B2D96B21023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48523046-28B0-4CA5-BB43-DD387BCF65C6}" type="pres">
      <dgm:prSet presAssocID="{813CD3F1-0C67-4EF6-AF87-6B2D96B21023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6EE77D1F-DEB8-41FE-8220-C6C804A2771A}" type="presOf" srcId="{9D2F1245-0B8C-4729-9C8E-AEA6AF8C9C28}" destId="{22C5200A-4F3E-413A-A0C2-5E5FE3F5BD79}" srcOrd="0" destOrd="0" presId="urn:microsoft.com/office/officeart/2005/8/layout/vList5"/>
    <dgm:cxn modelId="{3BB2D53B-0A8D-41B0-803E-EA65CCFE2310}" srcId="{95D062D1-F3DC-4263-8BAD-BEAE4CA9605A}" destId="{12EC3B2D-F98E-4846-8061-8B163FF513D5}" srcOrd="0" destOrd="0" parTransId="{A8DABF0D-61DC-4657-9657-2F33FCB7ABF1}" sibTransId="{69DA7ADC-7557-4C30-8AC8-63BEC6EDA9A9}"/>
    <dgm:cxn modelId="{2361DF3B-FF00-4E8C-A1AC-E52BE25A20AB}" type="presOf" srcId="{95D062D1-F3DC-4263-8BAD-BEAE4CA9605A}" destId="{BC7D68AB-5F7E-420E-AC2E-2191FA48BFDD}" srcOrd="0" destOrd="0" presId="urn:microsoft.com/office/officeart/2005/8/layout/vList5"/>
    <dgm:cxn modelId="{AE78505D-3AC9-4D9F-A37C-FD3F6AA64AC1}" type="presOf" srcId="{F1665EAF-200B-4642-8060-35F2BFE264B6}" destId="{48523046-28B0-4CA5-BB43-DD387BCF65C6}" srcOrd="0" destOrd="0" presId="urn:microsoft.com/office/officeart/2005/8/layout/vList5"/>
    <dgm:cxn modelId="{5128FC6E-1BCD-4513-B3A3-06989F66DBB3}" srcId="{12EC3B2D-F98E-4846-8061-8B163FF513D5}" destId="{7FA09CBD-794A-4593-90A4-D19EFC5531BF}" srcOrd="0" destOrd="0" parTransId="{DD1242A7-B1D5-42F1-AEB8-5C1146A98A08}" sibTransId="{15AE3407-E5E5-4D7B-9ED5-81EE2AAFD8FC}"/>
    <dgm:cxn modelId="{702F5C51-21EC-4524-8DD4-5907AC845585}" srcId="{95D062D1-F3DC-4263-8BAD-BEAE4CA9605A}" destId="{1F94F02E-84DA-488A-8233-C757AB16D772}" srcOrd="1" destOrd="0" parTransId="{06C393C3-8ABB-4802-83D7-7E0091D17BD0}" sibTransId="{E5073497-CC86-41C3-8312-AF5256B79519}"/>
    <dgm:cxn modelId="{C39CFD7A-AE50-4592-84B8-E15AFA762C46}" srcId="{813CD3F1-0C67-4EF6-AF87-6B2D96B21023}" destId="{F1665EAF-200B-4642-8060-35F2BFE264B6}" srcOrd="0" destOrd="0" parTransId="{FA43F632-8684-4E04-97E7-9E1CB9F61882}" sibTransId="{390F6B6C-7881-4A23-80B0-00034D83FFE5}"/>
    <dgm:cxn modelId="{844E3D7D-74A8-4181-B8A7-A81911B5DB4B}" type="presOf" srcId="{813CD3F1-0C67-4EF6-AF87-6B2D96B21023}" destId="{BEF76E51-4B0A-4CD7-8E87-ACA209BCE8EA}" srcOrd="0" destOrd="0" presId="urn:microsoft.com/office/officeart/2005/8/layout/vList5"/>
    <dgm:cxn modelId="{D79EFF83-ECE1-45AA-B4AD-29F02E445669}" srcId="{1F94F02E-84DA-488A-8233-C757AB16D772}" destId="{9D2F1245-0B8C-4729-9C8E-AEA6AF8C9C28}" srcOrd="0" destOrd="0" parTransId="{935CC867-93F4-4748-A214-97F67CDE4D1C}" sibTransId="{DC07AFA7-58AF-46AD-B735-A2D40C4C7A6F}"/>
    <dgm:cxn modelId="{656C2397-147F-4EBD-B8DE-C7727C7A740C}" type="presOf" srcId="{1F94F02E-84DA-488A-8233-C757AB16D772}" destId="{24CED813-7888-430C-AFDB-9D3A24B568CB}" srcOrd="0" destOrd="0" presId="urn:microsoft.com/office/officeart/2005/8/layout/vList5"/>
    <dgm:cxn modelId="{D9951CA1-7026-479C-A611-CACA2A8C8929}" type="presOf" srcId="{7FA09CBD-794A-4593-90A4-D19EFC5531BF}" destId="{E6BA565F-CD1D-4E57-91BF-B572B93D1BBF}" srcOrd="0" destOrd="0" presId="urn:microsoft.com/office/officeart/2005/8/layout/vList5"/>
    <dgm:cxn modelId="{E68D8BA2-04E4-4ABE-9F32-E462F64C5742}" type="presOf" srcId="{12EC3B2D-F98E-4846-8061-8B163FF513D5}" destId="{C625CF21-C0CE-427C-856C-6DE7A8B33D8A}" srcOrd="0" destOrd="0" presId="urn:microsoft.com/office/officeart/2005/8/layout/vList5"/>
    <dgm:cxn modelId="{91C6CBC9-268F-4B70-BC7B-049DABCFB6B7}" srcId="{95D062D1-F3DC-4263-8BAD-BEAE4CA9605A}" destId="{813CD3F1-0C67-4EF6-AF87-6B2D96B21023}" srcOrd="2" destOrd="0" parTransId="{163BC360-CAB2-4FEF-A3E2-45FFFF29C155}" sibTransId="{DB4B8CDA-9818-41DB-9379-F6B8C409B128}"/>
    <dgm:cxn modelId="{DB5FA5AB-FF69-46A6-84D7-4EE5FAA5A159}" type="presParOf" srcId="{BC7D68AB-5F7E-420E-AC2E-2191FA48BFDD}" destId="{0EEE1D3B-39F7-4353-B367-34CB4B76A6F7}" srcOrd="0" destOrd="0" presId="urn:microsoft.com/office/officeart/2005/8/layout/vList5"/>
    <dgm:cxn modelId="{14B3AF6B-7E54-45A7-9BCC-A2FE682AE8D0}" type="presParOf" srcId="{0EEE1D3B-39F7-4353-B367-34CB4B76A6F7}" destId="{C625CF21-C0CE-427C-856C-6DE7A8B33D8A}" srcOrd="0" destOrd="0" presId="urn:microsoft.com/office/officeart/2005/8/layout/vList5"/>
    <dgm:cxn modelId="{A1C05283-2DDA-4B22-8D43-A2181071F333}" type="presParOf" srcId="{0EEE1D3B-39F7-4353-B367-34CB4B76A6F7}" destId="{E6BA565F-CD1D-4E57-91BF-B572B93D1BBF}" srcOrd="1" destOrd="0" presId="urn:microsoft.com/office/officeart/2005/8/layout/vList5"/>
    <dgm:cxn modelId="{281645FA-B865-4C4A-9791-CEED36BE331A}" type="presParOf" srcId="{BC7D68AB-5F7E-420E-AC2E-2191FA48BFDD}" destId="{7BA36A3C-646E-4DF4-ADAA-EE3F3F6271E9}" srcOrd="1" destOrd="0" presId="urn:microsoft.com/office/officeart/2005/8/layout/vList5"/>
    <dgm:cxn modelId="{97D5B19C-4179-432B-8733-47576C7CFFB4}" type="presParOf" srcId="{BC7D68AB-5F7E-420E-AC2E-2191FA48BFDD}" destId="{78FC027B-396B-45D7-96BB-28FADC408A83}" srcOrd="2" destOrd="0" presId="urn:microsoft.com/office/officeart/2005/8/layout/vList5"/>
    <dgm:cxn modelId="{F4298DA9-FE14-40CC-94B5-7D85FC0BB705}" type="presParOf" srcId="{78FC027B-396B-45D7-96BB-28FADC408A83}" destId="{24CED813-7888-430C-AFDB-9D3A24B568CB}" srcOrd="0" destOrd="0" presId="urn:microsoft.com/office/officeart/2005/8/layout/vList5"/>
    <dgm:cxn modelId="{5F62DA8C-26AC-4DA3-914C-051D2052FE03}" type="presParOf" srcId="{78FC027B-396B-45D7-96BB-28FADC408A83}" destId="{22C5200A-4F3E-413A-A0C2-5E5FE3F5BD79}" srcOrd="1" destOrd="0" presId="urn:microsoft.com/office/officeart/2005/8/layout/vList5"/>
    <dgm:cxn modelId="{28FF07DF-854E-4D2E-B594-8CDF1FAE97F9}" type="presParOf" srcId="{BC7D68AB-5F7E-420E-AC2E-2191FA48BFDD}" destId="{28BAB816-DAC9-45AE-9F98-2D99E47FD901}" srcOrd="3" destOrd="0" presId="urn:microsoft.com/office/officeart/2005/8/layout/vList5"/>
    <dgm:cxn modelId="{037823F8-EF86-45E1-A29F-A316DB79A0B4}" type="presParOf" srcId="{BC7D68AB-5F7E-420E-AC2E-2191FA48BFDD}" destId="{7FB7B089-7F69-425B-93C1-2933BB6F0CB5}" srcOrd="4" destOrd="0" presId="urn:microsoft.com/office/officeart/2005/8/layout/vList5"/>
    <dgm:cxn modelId="{C3647739-019A-4484-9179-64E05117AB69}" type="presParOf" srcId="{7FB7B089-7F69-425B-93C1-2933BB6F0CB5}" destId="{BEF76E51-4B0A-4CD7-8E87-ACA209BCE8EA}" srcOrd="0" destOrd="0" presId="urn:microsoft.com/office/officeart/2005/8/layout/vList5"/>
    <dgm:cxn modelId="{0ABA650A-D642-497A-8B46-BBC4A261CDFA}" type="presParOf" srcId="{7FB7B089-7F69-425B-93C1-2933BB6F0CB5}" destId="{48523046-28B0-4CA5-BB43-DD387BCF65C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A565F-CD1D-4E57-91BF-B572B93D1BBF}">
      <dsp:nvSpPr>
        <dsp:cNvPr id="0" name=""/>
        <dsp:cNvSpPr/>
      </dsp:nvSpPr>
      <dsp:spPr>
        <a:xfrm rot="5400000">
          <a:off x="7383084" y="-3060908"/>
          <a:ext cx="1055884" cy="744567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solidFill>
                <a:schemeClr val="tx1"/>
              </a:solidFill>
            </a:rPr>
            <a:t>Cultivate systems to support the </a:t>
          </a:r>
          <a:r>
            <a:rPr lang="en-US" sz="1900" b="1" kern="1200">
              <a:solidFill>
                <a:schemeClr val="tx1"/>
              </a:solidFill>
            </a:rPr>
            <a:t>whole student</a:t>
          </a:r>
          <a:r>
            <a:rPr lang="en-US" sz="1900" kern="1200">
              <a:solidFill>
                <a:schemeClr val="tx1"/>
              </a:solidFill>
            </a:rPr>
            <a:t> and foster </a:t>
          </a:r>
          <a:r>
            <a:rPr lang="en-US" sz="1900" b="1" kern="1200">
              <a:solidFill>
                <a:schemeClr val="tx1"/>
              </a:solidFill>
            </a:rPr>
            <a:t>joyful</a:t>
          </a:r>
          <a:r>
            <a:rPr lang="en-US" sz="1900" kern="1200">
              <a:solidFill>
                <a:schemeClr val="tx1"/>
              </a:solidFill>
            </a:rPr>
            <a:t>,</a:t>
          </a:r>
          <a:r>
            <a:rPr lang="en-US" sz="1900" b="1" kern="1200">
              <a:solidFill>
                <a:schemeClr val="tx1"/>
              </a:solidFill>
            </a:rPr>
            <a:t> healthy</a:t>
          </a:r>
          <a:r>
            <a:rPr lang="en-US" sz="1900" kern="1200">
              <a:solidFill>
                <a:schemeClr val="tx1"/>
              </a:solidFill>
            </a:rPr>
            <a:t>,</a:t>
          </a:r>
          <a:r>
            <a:rPr lang="en-US" sz="1900" b="1" kern="1200">
              <a:solidFill>
                <a:schemeClr val="tx1"/>
              </a:solidFill>
            </a:rPr>
            <a:t> and supportive</a:t>
          </a:r>
          <a:r>
            <a:rPr lang="en-US" sz="1900" kern="1200">
              <a:solidFill>
                <a:schemeClr val="tx1"/>
              </a:solidFill>
            </a:rPr>
            <a:t> learning environments so that all students feel </a:t>
          </a:r>
          <a:r>
            <a:rPr lang="en-US" sz="1900" b="1" kern="1200">
              <a:solidFill>
                <a:schemeClr val="tx1"/>
              </a:solidFill>
            </a:rPr>
            <a:t>valued</a:t>
          </a:r>
          <a:r>
            <a:rPr lang="en-US" sz="1900" kern="1200">
              <a:solidFill>
                <a:schemeClr val="tx1"/>
              </a:solidFill>
            </a:rPr>
            <a:t>,</a:t>
          </a:r>
          <a:r>
            <a:rPr lang="en-US" sz="1900" b="1" kern="1200">
              <a:solidFill>
                <a:schemeClr val="tx1"/>
              </a:solidFill>
            </a:rPr>
            <a:t> connected</a:t>
          </a:r>
          <a:r>
            <a:rPr lang="en-US" sz="1900" kern="1200">
              <a:solidFill>
                <a:schemeClr val="tx1"/>
              </a:solidFill>
            </a:rPr>
            <a:t>, </a:t>
          </a:r>
          <a:r>
            <a:rPr lang="en-US" sz="1900" b="1" kern="1200">
              <a:solidFill>
                <a:schemeClr val="tx1"/>
              </a:solidFill>
            </a:rPr>
            <a:t>nourished</a:t>
          </a:r>
          <a:r>
            <a:rPr lang="en-US" sz="1900" kern="1200">
              <a:solidFill>
                <a:schemeClr val="tx1"/>
              </a:solidFill>
            </a:rPr>
            <a:t>, and</a:t>
          </a:r>
          <a:r>
            <a:rPr lang="en-US" sz="1900" b="1" kern="1200">
              <a:solidFill>
                <a:schemeClr val="tx1"/>
              </a:solidFill>
            </a:rPr>
            <a:t> ready to learn</a:t>
          </a:r>
          <a:r>
            <a:rPr lang="en-US" sz="1900" b="1" kern="1200">
              <a:solidFill>
                <a:schemeClr val="tx1"/>
              </a:solidFill>
              <a:latin typeface="Calibri Light" panose="020F0302020204030204"/>
            </a:rPr>
            <a:t>.</a:t>
          </a:r>
          <a:endParaRPr lang="en-US" sz="1900" kern="1200">
            <a:solidFill>
              <a:schemeClr val="tx1"/>
            </a:solidFill>
          </a:endParaRPr>
        </a:p>
      </dsp:txBody>
      <dsp:txXfrm rot="-5400000">
        <a:off x="4188190" y="185530"/>
        <a:ext cx="7394128" cy="952796"/>
      </dsp:txXfrm>
    </dsp:sp>
    <dsp:sp modelId="{C625CF21-C0CE-427C-856C-6DE7A8B33D8A}">
      <dsp:nvSpPr>
        <dsp:cNvPr id="0" name=""/>
        <dsp:cNvSpPr/>
      </dsp:nvSpPr>
      <dsp:spPr>
        <a:xfrm>
          <a:off x="0" y="1999"/>
          <a:ext cx="4188190" cy="131985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chemeClr val="tx1"/>
              </a:solidFill>
              <a:latin typeface="Segoe UI Semibold"/>
            </a:rPr>
            <a:t>Strategic</a:t>
          </a:r>
          <a:r>
            <a:rPr lang="en-US" sz="2400" b="1" kern="1200">
              <a:solidFill>
                <a:schemeClr val="tx1"/>
              </a:solidFill>
              <a:latin typeface="Segoe UI Semibold"/>
              <a:cs typeface="Segoe UI Semibold"/>
            </a:rPr>
            <a:t> Objective 1 - "Whole Student"</a:t>
          </a:r>
        </a:p>
      </dsp:txBody>
      <dsp:txXfrm>
        <a:off x="64430" y="66429"/>
        <a:ext cx="4059330" cy="1190995"/>
      </dsp:txXfrm>
    </dsp:sp>
    <dsp:sp modelId="{22C5200A-4F3E-413A-A0C2-5E5FE3F5BD79}">
      <dsp:nvSpPr>
        <dsp:cNvPr id="0" name=""/>
        <dsp:cNvSpPr/>
      </dsp:nvSpPr>
      <dsp:spPr>
        <a:xfrm rot="5400000">
          <a:off x="7383084" y="-1675060"/>
          <a:ext cx="1055884" cy="744567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kern="1200">
              <a:solidFill>
                <a:schemeClr val="tx1"/>
              </a:solidFill>
            </a:rPr>
            <a:t>Promote </a:t>
          </a:r>
          <a:r>
            <a:rPr lang="en-US" sz="1900" b="1" kern="1200">
              <a:solidFill>
                <a:schemeClr val="tx1"/>
              </a:solidFill>
            </a:rPr>
            <a:t>deeper learning</a:t>
          </a:r>
          <a:r>
            <a:rPr lang="en-US" sz="1900" b="0" kern="1200">
              <a:solidFill>
                <a:schemeClr val="tx1"/>
              </a:solidFill>
            </a:rPr>
            <a:t> so that </a:t>
          </a:r>
          <a:r>
            <a:rPr lang="en-US" sz="1900" b="1" kern="1200">
              <a:solidFill>
                <a:schemeClr val="tx1"/>
              </a:solidFill>
            </a:rPr>
            <a:t>all</a:t>
          </a:r>
          <a:r>
            <a:rPr lang="en-US" sz="1900" b="0" kern="1200">
              <a:solidFill>
                <a:schemeClr val="tx1"/>
              </a:solidFill>
            </a:rPr>
            <a:t> students engage in </a:t>
          </a:r>
          <a:r>
            <a:rPr lang="en-US" sz="1900" b="1" kern="1200">
              <a:solidFill>
                <a:schemeClr val="tx1"/>
              </a:solidFill>
            </a:rPr>
            <a:t>grade-level work</a:t>
          </a:r>
          <a:r>
            <a:rPr lang="en-US" sz="1900" b="0" kern="1200">
              <a:solidFill>
                <a:schemeClr val="tx1"/>
              </a:solidFill>
            </a:rPr>
            <a:t> that is </a:t>
          </a:r>
          <a:r>
            <a:rPr lang="en-US" sz="1900" b="1" kern="1200">
              <a:solidFill>
                <a:schemeClr val="tx1"/>
              </a:solidFill>
            </a:rPr>
            <a:t>real-world</a:t>
          </a:r>
          <a:r>
            <a:rPr lang="en-US" sz="1900" b="0" kern="1200">
              <a:solidFill>
                <a:schemeClr val="tx1"/>
              </a:solidFill>
            </a:rPr>
            <a:t>,</a:t>
          </a:r>
          <a:r>
            <a:rPr lang="en-US" sz="1900" b="1" kern="1200">
              <a:solidFill>
                <a:schemeClr val="tx1"/>
              </a:solidFill>
            </a:rPr>
            <a:t> relevant</a:t>
          </a:r>
          <a:r>
            <a:rPr lang="en-US" sz="1900" b="0" kern="1200">
              <a:solidFill>
                <a:schemeClr val="tx1"/>
              </a:solidFill>
            </a:rPr>
            <a:t>,</a:t>
          </a:r>
          <a:r>
            <a:rPr lang="en-US" sz="1900" b="1" kern="1200">
              <a:solidFill>
                <a:schemeClr val="tx1"/>
              </a:solidFill>
            </a:rPr>
            <a:t> </a:t>
          </a:r>
          <a:r>
            <a:rPr lang="en-US" sz="1900" b="0" kern="1200">
              <a:solidFill>
                <a:schemeClr val="tx1"/>
              </a:solidFill>
            </a:rPr>
            <a:t>and</a:t>
          </a:r>
          <a:r>
            <a:rPr lang="en-US" sz="1900" b="1" kern="1200">
              <a:solidFill>
                <a:schemeClr val="tx1"/>
              </a:solidFill>
            </a:rPr>
            <a:t> interactive</a:t>
          </a:r>
          <a:r>
            <a:rPr lang="en-US" sz="1900" b="0" kern="1200">
              <a:solidFill>
                <a:schemeClr val="tx1"/>
              </a:solidFill>
            </a:rPr>
            <a:t>.</a:t>
          </a:r>
          <a:r>
            <a:rPr lang="en-US" sz="1900" b="0" kern="1200">
              <a:solidFill>
                <a:schemeClr val="tx1"/>
              </a:solidFill>
              <a:latin typeface="Calibri Light" panose="020F0302020204030204"/>
            </a:rPr>
            <a:t> </a:t>
          </a:r>
          <a:endParaRPr lang="en-US" sz="1900" b="0" kern="1200">
            <a:solidFill>
              <a:schemeClr val="tx1"/>
            </a:solidFill>
          </a:endParaRPr>
        </a:p>
      </dsp:txBody>
      <dsp:txXfrm rot="-5400000">
        <a:off x="4188190" y="1571378"/>
        <a:ext cx="7394128" cy="952796"/>
      </dsp:txXfrm>
    </dsp:sp>
    <dsp:sp modelId="{24CED813-7888-430C-AFDB-9D3A24B568CB}">
      <dsp:nvSpPr>
        <dsp:cNvPr id="0" name=""/>
        <dsp:cNvSpPr/>
      </dsp:nvSpPr>
      <dsp:spPr>
        <a:xfrm>
          <a:off x="0" y="1387848"/>
          <a:ext cx="4188190" cy="131985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chemeClr val="tx1"/>
              </a:solidFill>
              <a:latin typeface="Segoe UI Semibold"/>
            </a:rPr>
            <a:t>Strategic</a:t>
          </a:r>
          <a:r>
            <a:rPr lang="en-US" sz="2400" b="1" kern="1200">
              <a:solidFill>
                <a:schemeClr val="tx1"/>
              </a:solidFill>
              <a:latin typeface="Segoe UI Semibold"/>
              <a:cs typeface="Segoe UI Semibold"/>
            </a:rPr>
            <a:t> Objective 2 - "Deeper Learning"</a:t>
          </a:r>
          <a:endParaRPr lang="en-US" sz="2400" b="1" kern="1200">
            <a:solidFill>
              <a:schemeClr val="tx1"/>
            </a:solidFill>
          </a:endParaRPr>
        </a:p>
      </dsp:txBody>
      <dsp:txXfrm>
        <a:off x="64430" y="1452278"/>
        <a:ext cx="4059330" cy="1190995"/>
      </dsp:txXfrm>
    </dsp:sp>
    <dsp:sp modelId="{48523046-28B0-4CA5-BB43-DD387BCF65C6}">
      <dsp:nvSpPr>
        <dsp:cNvPr id="0" name=""/>
        <dsp:cNvSpPr/>
      </dsp:nvSpPr>
      <dsp:spPr>
        <a:xfrm rot="5400000">
          <a:off x="7383084" y="-289211"/>
          <a:ext cx="1055884" cy="744567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solidFill>
                <a:schemeClr val="tx1"/>
              </a:solidFill>
            </a:rPr>
            <a:t>Develop and sustain a workforce that is </a:t>
          </a:r>
          <a:r>
            <a:rPr lang="en-US" sz="1900" b="1" kern="1200">
              <a:solidFill>
                <a:schemeClr val="tx1"/>
              </a:solidFill>
            </a:rPr>
            <a:t>diverse</a:t>
          </a:r>
          <a:r>
            <a:rPr lang="en-US" sz="1900" kern="1200">
              <a:solidFill>
                <a:schemeClr val="tx1"/>
              </a:solidFill>
            </a:rPr>
            <a:t>, </a:t>
          </a:r>
          <a:r>
            <a:rPr lang="en-US" sz="1900" b="1" kern="1200">
              <a:solidFill>
                <a:schemeClr val="tx1"/>
              </a:solidFill>
            </a:rPr>
            <a:t>culturally responsive</a:t>
          </a:r>
          <a:r>
            <a:rPr lang="en-US" sz="1900" kern="1200">
              <a:solidFill>
                <a:schemeClr val="tx1"/>
              </a:solidFill>
            </a:rPr>
            <a:t>, </a:t>
          </a:r>
          <a:r>
            <a:rPr lang="en-US" sz="1900" b="1" kern="1200">
              <a:solidFill>
                <a:schemeClr val="tx1"/>
              </a:solidFill>
            </a:rPr>
            <a:t>well-prepared</a:t>
          </a:r>
          <a:r>
            <a:rPr lang="en-US" sz="1900" kern="1200">
              <a:solidFill>
                <a:schemeClr val="tx1"/>
              </a:solidFill>
            </a:rPr>
            <a:t>, and committed to </a:t>
          </a:r>
          <a:r>
            <a:rPr lang="en-US" sz="1900" b="1" kern="1200">
              <a:solidFill>
                <a:schemeClr val="tx1"/>
              </a:solidFill>
            </a:rPr>
            <a:t>continuous improvement</a:t>
          </a:r>
          <a:r>
            <a:rPr lang="en-US" sz="1900" kern="1200">
              <a:solidFill>
                <a:schemeClr val="tx1"/>
              </a:solidFill>
            </a:rPr>
            <a:t>, so that all students have equitable access to </a:t>
          </a:r>
          <a:r>
            <a:rPr lang="en-US" sz="1900" b="1" kern="1200">
              <a:solidFill>
                <a:schemeClr val="tx1"/>
              </a:solidFill>
            </a:rPr>
            <a:t>effective educators</a:t>
          </a:r>
          <a:r>
            <a:rPr lang="en-US" sz="1900" kern="1200">
              <a:solidFill>
                <a:schemeClr val="tx1"/>
              </a:solidFill>
            </a:rPr>
            <a:t>.</a:t>
          </a:r>
        </a:p>
      </dsp:txBody>
      <dsp:txXfrm rot="-5400000">
        <a:off x="4188190" y="2957227"/>
        <a:ext cx="7394128" cy="952796"/>
      </dsp:txXfrm>
    </dsp:sp>
    <dsp:sp modelId="{BEF76E51-4B0A-4CD7-8E87-ACA209BCE8EA}">
      <dsp:nvSpPr>
        <dsp:cNvPr id="0" name=""/>
        <dsp:cNvSpPr/>
      </dsp:nvSpPr>
      <dsp:spPr>
        <a:xfrm>
          <a:off x="0" y="2773696"/>
          <a:ext cx="4188190" cy="131985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chemeClr val="tx1"/>
              </a:solidFill>
              <a:latin typeface="Segoe UI Semibold"/>
            </a:rPr>
            <a:t>Strategic Objective 3 - "Diverse and Effective Workforce"</a:t>
          </a:r>
        </a:p>
      </dsp:txBody>
      <dsp:txXfrm>
        <a:off x="64430" y="2838126"/>
        <a:ext cx="4059330" cy="1190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23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89165">
              <a:lnSpc>
                <a:spcPct val="107000"/>
              </a:lnSpc>
              <a:defRPr/>
            </a:pP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63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50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45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21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15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369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sz="1000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29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3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861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102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95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11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140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31EFB-9DA3-E2CE-AE9F-A41707DFD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428CD0-007E-20EA-E77F-F27EB51B5A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CC5921-DA4F-CCB0-5DA3-A505DEE4FB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1100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AA421-ED54-A22A-641B-EE8021A736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298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552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341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C0689-1743-8C28-9D4A-788B8B809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AF70A4-0952-16CC-E147-9D17CC93DF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8D1D11-90BB-815F-FAA2-92AB694BF1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1CBCB8-1DC8-6F54-17AE-3D40FD753B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950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705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1100" dirty="0">
              <a:solidFill>
                <a:srgbClr val="7030A0"/>
              </a:solidFill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418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43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464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20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27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59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lnSpc>
                <a:spcPct val="90000"/>
              </a:lnSpc>
              <a:defRPr/>
            </a:pPr>
            <a:endParaRPr lang="en-US" altLang="en-US" sz="11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752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410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947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338">
              <a:defRPr/>
            </a:pPr>
            <a:endParaRPr lang="en-US" dirty="0">
              <a:latin typeface="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781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054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872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013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338">
              <a:lnSpc>
                <a:spcPct val="125000"/>
              </a:lnSpc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331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14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66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79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88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29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20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88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mcas/tdd/ela.html?section=rubrics" TargetMode="External"/><Relationship Id="rId7" Type="http://schemas.openxmlformats.org/officeDocument/2006/relationships/hyperlink" Target="https://www.doe.mass.edu/mcas/tdd/ela.html?section=other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doe.mass.edu/mcas/tdd/ela.html?section=testdesign" TargetMode="External"/><Relationship Id="rId5" Type="http://schemas.openxmlformats.org/officeDocument/2006/relationships/hyperlink" Target="http://mcas.pearsonsupport.com/released-items/ela/" TargetMode="External"/><Relationship Id="rId4" Type="http://schemas.openxmlformats.org/officeDocument/2006/relationships/hyperlink" Target="https://www.doe.mass.edu/mcas/student/default.html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mcas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mcasservicecenter.com/" TargetMode="External"/><Relationship Id="rId4" Type="http://schemas.openxmlformats.org/officeDocument/2006/relationships/hyperlink" Target="mailto:mcas@mass.gov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BC4D94E-A9AA-62DE-5E4F-A297B528F8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57908" y="2961713"/>
            <a:ext cx="12449908" cy="1756591"/>
          </a:xfrm>
        </p:spPr>
        <p:txBody>
          <a:bodyPr>
            <a:normAutofit fontScale="90000"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br>
              <a:rPr lang="en-US" dirty="0"/>
            </a:br>
            <a:r>
              <a:rPr lang="en-US" dirty="0">
                <a:latin typeface="Arial"/>
                <a:cs typeface="Arial"/>
              </a:rPr>
              <a:t>MCAS ELA Middle School Session: </a:t>
            </a:r>
            <a:br>
              <a:rPr lang="en-US" dirty="0"/>
            </a:br>
            <a:r>
              <a:rPr lang="en-US" dirty="0">
                <a:latin typeface="Arial"/>
                <a:cs typeface="Arial"/>
              </a:rPr>
              <a:t>Grades 6-8 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Essays</a:t>
            </a:r>
            <a:br>
              <a:rPr lang="en-US" dirty="0"/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FB839-A537-685A-EE8C-AF8C11F1A2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47205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91"/>
    </mc:Choice>
    <mc:Fallback xmlns="">
      <p:transition spd="slow" advTm="4689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ADBCF4-D742-F45B-6F78-9481647D7D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0498" y="449099"/>
            <a:ext cx="10515600" cy="10428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MCAS Student Essay Expectations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1901B0-F0E2-AF87-0FBC-1340CD84E901}"/>
              </a:ext>
            </a:extLst>
          </p:cNvPr>
          <p:cNvSpPr txBox="1">
            <a:spLocks/>
          </p:cNvSpPr>
          <p:nvPr/>
        </p:nvSpPr>
        <p:spPr>
          <a:xfrm>
            <a:off x="311738" y="1491951"/>
            <a:ext cx="11568524" cy="387409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cs typeface="Arial"/>
              </a:rPr>
              <a:t>Essay must address the question </a:t>
            </a:r>
            <a:r>
              <a:rPr lang="en-US" b="1">
                <a:latin typeface="Arial"/>
                <a:cs typeface="Arial"/>
              </a:rPr>
              <a:t>and</a:t>
            </a:r>
            <a:r>
              <a:rPr lang="en-US">
                <a:latin typeface="Arial"/>
                <a:cs typeface="Arial"/>
              </a:rPr>
              <a:t> writing mode.</a:t>
            </a:r>
          </a:p>
          <a:p>
            <a:endParaRPr lang="en-US"/>
          </a:p>
          <a:p>
            <a:r>
              <a:rPr lang="en-US">
                <a:latin typeface="Arial"/>
                <a:cs typeface="Arial"/>
              </a:rPr>
              <a:t>Essay must be based on information from the passage(s).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>
                <a:latin typeface="Arial"/>
                <a:cs typeface="Arial"/>
              </a:rPr>
              <a:t>Essay should include multiple paragraphs to receive higher scores.</a:t>
            </a:r>
          </a:p>
          <a:p>
            <a:endParaRPr lang="en-US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8927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818"/>
    </mc:Choice>
    <mc:Fallback xmlns="">
      <p:transition spd="slow" advTm="14781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MCAS Essay Scoring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638301"/>
            <a:ext cx="11374317" cy="47478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Summaries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 of passage(s) will receive a zero for Idea Development but may receive up to 3 points for Conventions.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Writing in the </a:t>
            </a:r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wrong mode 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will receive a zero for Idea Development but may receive up to 3 points for Conventions.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Direct copy 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from the prompt or passage with no original words from the student will result in a zero score. </a:t>
            </a:r>
          </a:p>
          <a:p>
            <a:pPr marL="914400" lvl="1" indent="-457200">
              <a:buChar char="•"/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/>
          </a:p>
          <a:p>
            <a:endParaRPr lang="en-US">
              <a:latin typeface="Arial"/>
              <a:cs typeface="Arial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5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091"/>
    </mc:Choice>
    <mc:Fallback xmlns="">
      <p:transition spd="slow" advTm="13209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Scoring Overview: Scorer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1393913" cy="47478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For each MCAS essay response, scorers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participate in specific training for essay responses</a:t>
            </a: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qualify to score </a:t>
            </a:r>
            <a:r>
              <a:rPr lang="en-US" b="1">
                <a:latin typeface="Arial"/>
                <a:cs typeface="Arial"/>
              </a:rPr>
              <a:t>each</a:t>
            </a:r>
            <a:r>
              <a:rPr lang="en-US">
                <a:latin typeface="Arial"/>
                <a:cs typeface="Arial"/>
              </a:rPr>
              <a:t> question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use the passage, question, scoring notes, scoring guide, anchor papers and annotations</a:t>
            </a: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are monitored by measures such as read-behinds and embedded responses to ensure accuracy 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3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750"/>
    </mc:Choice>
    <mc:Fallback xmlns="">
      <p:transition spd="slow" advTm="11275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331892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Direction Lines and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1385114" cy="47478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14400" lvl="1" indent="-457200">
              <a:buChar char="•"/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 marL="457200" marR="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/>
              <a:t>Are standardized for each writing mode</a:t>
            </a:r>
          </a:p>
          <a:p>
            <a:pPr marL="457200" marR="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457200" marR="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/>
              <a:t>Include expectations for what to include in each essay</a:t>
            </a:r>
          </a:p>
          <a:p>
            <a:pPr marL="457200" marR="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457200" marR="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/>
              <a:t>Questions (prompts) mention specific information to include in the essay and remind students to use details/information from the passage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0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83"/>
    </mc:Choice>
    <mc:Fallback xmlns="">
      <p:transition spd="slow" advTm="3708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987" y="307922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Narrative Essays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13345C8-7A57-86D8-31B2-AD278994FCD0}"/>
              </a:ext>
            </a:extLst>
          </p:cNvPr>
          <p:cNvSpPr txBox="1">
            <a:spLocks/>
          </p:cNvSpPr>
          <p:nvPr/>
        </p:nvSpPr>
        <p:spPr>
          <a:xfrm>
            <a:off x="180474" y="1175867"/>
            <a:ext cx="11815412" cy="45062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Students are expected to know the term “narrative.” (G5 and above)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Responses should include narrative elements addressing characters, dialogue, plot, and setting that logically extend the passage.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Responses that begin, “I think that…” and list predictions of what might happen will receive a zero for Idea Development.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12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864"/>
    </mc:Choice>
    <mc:Fallback xmlns="">
      <p:transition spd="slow" advTm="7886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8303DE1-EBD3-7F7D-A123-B2AEEE493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3543" y="959270"/>
            <a:ext cx="10990385" cy="800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Narrative Direction Lines (grades 5 and above)	</a:t>
            </a:r>
          </a:p>
        </p:txBody>
      </p:sp>
      <p:pic>
        <p:nvPicPr>
          <p:cNvPr id="3" name="Picture 2" descr="sample narrative direction lines">
            <a:extLst>
              <a:ext uri="{FF2B5EF4-FFF2-40B4-BE49-F238E27FC236}">
                <a16:creationId xmlns:a16="http://schemas.microsoft.com/office/drawing/2014/main" id="{54D4278E-AD7F-DAA0-E46A-01E96E24F3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838"/>
          <a:stretch/>
        </p:blipFill>
        <p:spPr>
          <a:xfrm>
            <a:off x="612692" y="2545492"/>
            <a:ext cx="10276687" cy="15063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398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851"/>
    </mc:Choice>
    <mc:Fallback xmlns="">
      <p:transition spd="slow" advTm="5585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25BDB04-E228-0FDD-AF2C-73F7D8411B8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0895" y="262120"/>
            <a:ext cx="10990385" cy="800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Explanatory and Argument Essays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1385114" cy="47478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14400" lvl="1" indent="-457200">
              <a:buChar char="•"/>
            </a:pP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dirty="0"/>
          </a:p>
          <a:p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13345C8-7A57-86D8-31B2-AD278994FCD0}"/>
              </a:ext>
            </a:extLst>
          </p:cNvPr>
          <p:cNvSpPr txBox="1">
            <a:spLocks/>
          </p:cNvSpPr>
          <p:nvPr/>
        </p:nvSpPr>
        <p:spPr>
          <a:xfrm>
            <a:off x="340895" y="1175867"/>
            <a:ext cx="11385114" cy="45062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Questions will include words such as “explain,” “evidence,” “details,” or “argue.”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Responses should be based on the passage(s) and not include outside information or personal information on the topic.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Responses should include a central idea with evidence/details from the passage.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5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93"/>
    </mc:Choice>
    <mc:Fallback xmlns="">
      <p:transition spd="slow" advTm="59793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DE1496E-C8BC-0D7C-72C7-EF3D305DD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 dirty="0"/>
              <a:t>Today’s Process for Grade 7 Essay question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283D0BC-E850-A936-C42F-F0A6C060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791203"/>
            <a:ext cx="10990385" cy="327559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en-US" dirty="0"/>
              <a:t>Review passage, question and direction lines.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altLang="en-US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en-US" dirty="0"/>
              <a:t>Revisit the scoring guide.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altLang="en-US" dirty="0"/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dirty="0"/>
              <a:t>Read and analyze anchor paper(s) at each score point.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340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F7530AF-679B-C68F-E201-4AA137F3168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5991" y="219057"/>
            <a:ext cx="10990385" cy="800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Grade 7 Question 	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Picture 3" descr="grade 7 direction lines and question">
            <a:extLst>
              <a:ext uri="{FF2B5EF4-FFF2-40B4-BE49-F238E27FC236}">
                <a16:creationId xmlns:a16="http://schemas.microsoft.com/office/drawing/2014/main" id="{CA4CEC0D-36D1-94BA-0756-3787391FF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24" y="1621536"/>
            <a:ext cx="11631569" cy="33602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317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267"/>
    </mc:Choice>
    <mc:Fallback xmlns="">
      <p:transition spd="slow" advTm="81267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F9B06CD-6823-9687-4A51-50FC158540C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1204" y="137655"/>
            <a:ext cx="7863948" cy="6458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Essay Scoring Guide (Rubric)</a:t>
            </a:r>
          </a:p>
        </p:txBody>
      </p:sp>
      <p:pic>
        <p:nvPicPr>
          <p:cNvPr id="5" name="Picture 4" descr="Essay Scoring Guide (rubric)">
            <a:extLst>
              <a:ext uri="{FF2B5EF4-FFF2-40B4-BE49-F238E27FC236}">
                <a16:creationId xmlns:a16="http://schemas.microsoft.com/office/drawing/2014/main" id="{B327008C-48CF-AD55-172A-A3F23E478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314" y="783551"/>
            <a:ext cx="4416193" cy="52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5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192"/>
    </mc:Choice>
    <mc:Fallback xmlns="">
      <p:transition spd="slow" advTm="6819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Today’s</a:t>
            </a:r>
            <a:r>
              <a:rPr lang="en-US" sz="4400"/>
              <a:t> 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2218" y="1310054"/>
            <a:ext cx="10990385" cy="474784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Overview of MCAS test development and scoring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Analysis of a grade 7 Essay (ES) question with student responses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Practice with scoring student responses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Review of resources available on the Department’s website</a:t>
            </a:r>
          </a:p>
        </p:txBody>
      </p:sp>
    </p:spTree>
    <p:extLst>
      <p:ext uri="{BB962C8B-B14F-4D97-AF65-F5344CB8AC3E}">
        <p14:creationId xmlns:p14="http://schemas.microsoft.com/office/powerpoint/2010/main" val="390783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37"/>
    </mc:Choice>
    <mc:Fallback xmlns="">
      <p:transition spd="slow" advTm="24737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01B7737-4609-5228-1102-4B2885251C8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6307" y="298788"/>
            <a:ext cx="2654239" cy="800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Score: 5/3</a:t>
            </a:r>
          </a:p>
        </p:txBody>
      </p:sp>
      <p:pic>
        <p:nvPicPr>
          <p:cNvPr id="9" name="Picture 8" descr="sample student work">
            <a:extLst>
              <a:ext uri="{FF2B5EF4-FFF2-40B4-BE49-F238E27FC236}">
                <a16:creationId xmlns:a16="http://schemas.microsoft.com/office/drawing/2014/main" id="{CED10CF7-C1E0-F0B1-DC6B-4E22F11AD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0546" y="13392"/>
            <a:ext cx="8049325" cy="5734985"/>
          </a:xfrm>
          <a:prstGeom prst="rect">
            <a:avLst/>
          </a:prstGeom>
        </p:spPr>
      </p:pic>
      <p:pic>
        <p:nvPicPr>
          <p:cNvPr id="14" name="Picture 13" descr="sample rubric">
            <a:extLst>
              <a:ext uri="{FF2B5EF4-FFF2-40B4-BE49-F238E27FC236}">
                <a16:creationId xmlns:a16="http://schemas.microsoft.com/office/drawing/2014/main" id="{2C9DAA0B-C8E5-F02A-136C-3C68E20281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6610" y="5862662"/>
            <a:ext cx="3771090" cy="9819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631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819"/>
    </mc:Choice>
    <mc:Fallback xmlns="">
      <p:transition spd="slow" advTm="252819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37B26E7-6B0B-B632-862B-4DD0D9CFE03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40366" y="166968"/>
            <a:ext cx="2560868" cy="800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Score: 5/3</a:t>
            </a:r>
          </a:p>
        </p:txBody>
      </p:sp>
      <p:pic>
        <p:nvPicPr>
          <p:cNvPr id="7" name="Picture 6" descr="sample student work">
            <a:extLst>
              <a:ext uri="{FF2B5EF4-FFF2-40B4-BE49-F238E27FC236}">
                <a16:creationId xmlns:a16="http://schemas.microsoft.com/office/drawing/2014/main" id="{97D788DC-D382-EE9F-8AE7-5B616812D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3029" y="620812"/>
            <a:ext cx="9856508" cy="4593699"/>
          </a:xfrm>
          <a:prstGeom prst="rect">
            <a:avLst/>
          </a:prstGeom>
        </p:spPr>
      </p:pic>
      <p:pic>
        <p:nvPicPr>
          <p:cNvPr id="16" name="Picture 15" descr="sample rubric">
            <a:extLst>
              <a:ext uri="{FF2B5EF4-FFF2-40B4-BE49-F238E27FC236}">
                <a16:creationId xmlns:a16="http://schemas.microsoft.com/office/drawing/2014/main" id="{29FE05C9-96A0-E404-CB16-4FE3168703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567" r="2036"/>
          <a:stretch/>
        </p:blipFill>
        <p:spPr>
          <a:xfrm>
            <a:off x="3728809" y="5338119"/>
            <a:ext cx="4270590" cy="964955"/>
          </a:xfrm>
          <a:prstGeom prst="rect">
            <a:avLst/>
          </a:prstGeom>
        </p:spPr>
      </p:pic>
      <p:pic>
        <p:nvPicPr>
          <p:cNvPr id="19" name="Picture 18" descr="sample rubric">
            <a:extLst>
              <a:ext uri="{FF2B5EF4-FFF2-40B4-BE49-F238E27FC236}">
                <a16:creationId xmlns:a16="http://schemas.microsoft.com/office/drawing/2014/main" id="{667335CA-A825-6D86-DCDF-199D8427FC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8809" y="6237188"/>
            <a:ext cx="7595393" cy="5340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36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707"/>
    </mc:Choice>
    <mc:Fallback xmlns="">
      <p:transition spd="slow" advTm="117707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F4F94-6E51-E336-7B29-3D709DD05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B7A6903-472A-2DCF-FF05-D804486ABCE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1419" y="158974"/>
            <a:ext cx="2529721" cy="800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Score: 5/3 </a:t>
            </a:r>
          </a:p>
        </p:txBody>
      </p:sp>
      <p:pic>
        <p:nvPicPr>
          <p:cNvPr id="8" name="Picture 7" descr="sample student work">
            <a:extLst>
              <a:ext uri="{FF2B5EF4-FFF2-40B4-BE49-F238E27FC236}">
                <a16:creationId xmlns:a16="http://schemas.microsoft.com/office/drawing/2014/main" id="{579EACBD-0E6D-7DF3-F86C-D93006015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140" y="430147"/>
            <a:ext cx="9367507" cy="4975728"/>
          </a:xfrm>
          <a:prstGeom prst="rect">
            <a:avLst/>
          </a:prstGeom>
        </p:spPr>
      </p:pic>
      <p:pic>
        <p:nvPicPr>
          <p:cNvPr id="10" name="Picture 9" descr="sample rubric">
            <a:extLst>
              <a:ext uri="{FF2B5EF4-FFF2-40B4-BE49-F238E27FC236}">
                <a16:creationId xmlns:a16="http://schemas.microsoft.com/office/drawing/2014/main" id="{7547F3E7-6AF3-1F7F-92AC-A116847178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5432" y="5482354"/>
            <a:ext cx="5178571" cy="13937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114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257"/>
    </mc:Choice>
    <mc:Fallback xmlns="">
      <p:transition spd="slow" advTm="139257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9317125-022B-D79D-CAD3-76394F1EF7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3395" y="354842"/>
            <a:ext cx="3384192" cy="53485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Score: 5/3</a:t>
            </a:r>
          </a:p>
        </p:txBody>
      </p:sp>
      <p:pic>
        <p:nvPicPr>
          <p:cNvPr id="14" name="Picture 13" descr="sample student work">
            <a:extLst>
              <a:ext uri="{FF2B5EF4-FFF2-40B4-BE49-F238E27FC236}">
                <a16:creationId xmlns:a16="http://schemas.microsoft.com/office/drawing/2014/main" id="{CBBE8DF9-FD4C-AE0D-F94F-85EFCCE39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7754" y="18032"/>
            <a:ext cx="7809469" cy="5783428"/>
          </a:xfrm>
          <a:prstGeom prst="rect">
            <a:avLst/>
          </a:prstGeom>
        </p:spPr>
      </p:pic>
      <p:pic>
        <p:nvPicPr>
          <p:cNvPr id="20" name="Picture 19" descr="sample rubric">
            <a:extLst>
              <a:ext uri="{FF2B5EF4-FFF2-40B4-BE49-F238E27FC236}">
                <a16:creationId xmlns:a16="http://schemas.microsoft.com/office/drawing/2014/main" id="{6A907D8E-CBF6-CB5B-0FDD-73F382BB96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0945" y="5742826"/>
            <a:ext cx="4189850" cy="999723"/>
          </a:xfrm>
          <a:prstGeom prst="rect">
            <a:avLst/>
          </a:prstGeom>
        </p:spPr>
      </p:pic>
      <p:pic>
        <p:nvPicPr>
          <p:cNvPr id="23" name="Picture 22" descr="sample rubric">
            <a:extLst>
              <a:ext uri="{FF2B5EF4-FFF2-40B4-BE49-F238E27FC236}">
                <a16:creationId xmlns:a16="http://schemas.microsoft.com/office/drawing/2014/main" id="{D826745B-0AEE-36E1-4FE1-FC605A27B48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6970"/>
          <a:stretch/>
        </p:blipFill>
        <p:spPr>
          <a:xfrm>
            <a:off x="7102489" y="5801460"/>
            <a:ext cx="5089511" cy="6016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858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938"/>
    </mc:Choice>
    <mc:Fallback xmlns="">
      <p:transition spd="slow" advTm="118938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9317125-022B-D79D-CAD3-76394F1EF7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4431" y="0"/>
            <a:ext cx="2654239" cy="800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Score: 4/3</a:t>
            </a:r>
          </a:p>
        </p:txBody>
      </p:sp>
      <p:pic>
        <p:nvPicPr>
          <p:cNvPr id="10" name="Picture 9" descr="sample student work">
            <a:extLst>
              <a:ext uri="{FF2B5EF4-FFF2-40B4-BE49-F238E27FC236}">
                <a16:creationId xmlns:a16="http://schemas.microsoft.com/office/drawing/2014/main" id="{DFFD6E39-4CC5-63F3-9A37-C130C5480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472" y="727800"/>
            <a:ext cx="9623680" cy="4869352"/>
          </a:xfrm>
          <a:prstGeom prst="rect">
            <a:avLst/>
          </a:prstGeom>
        </p:spPr>
      </p:pic>
      <p:pic>
        <p:nvPicPr>
          <p:cNvPr id="13" name="Picture 12" descr="sample rubric">
            <a:extLst>
              <a:ext uri="{FF2B5EF4-FFF2-40B4-BE49-F238E27FC236}">
                <a16:creationId xmlns:a16="http://schemas.microsoft.com/office/drawing/2014/main" id="{7F5C5575-8945-36D3-8836-42F933EBFC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58" t="1580" b="11295"/>
          <a:stretch/>
        </p:blipFill>
        <p:spPr>
          <a:xfrm>
            <a:off x="4670854" y="5597152"/>
            <a:ext cx="5196190" cy="11292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349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657"/>
    </mc:Choice>
    <mc:Fallback xmlns="">
      <p:transition spd="slow" advTm="163657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65579-864E-3862-FDAF-03CB16C78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95E5AEEA-57A2-1DB3-EF09-701877E5104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4431" y="0"/>
            <a:ext cx="2654239" cy="800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Score: 4/3</a:t>
            </a:r>
          </a:p>
        </p:txBody>
      </p:sp>
      <p:pic>
        <p:nvPicPr>
          <p:cNvPr id="11" name="Picture 10" descr="sample student work">
            <a:extLst>
              <a:ext uri="{FF2B5EF4-FFF2-40B4-BE49-F238E27FC236}">
                <a16:creationId xmlns:a16="http://schemas.microsoft.com/office/drawing/2014/main" id="{7730CA46-CEB3-9953-EEB0-8DAEAD1CB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0662" y="243306"/>
            <a:ext cx="9481338" cy="4590569"/>
          </a:xfrm>
          <a:prstGeom prst="rect">
            <a:avLst/>
          </a:prstGeom>
        </p:spPr>
      </p:pic>
      <p:pic>
        <p:nvPicPr>
          <p:cNvPr id="16" name="Picture 15" descr="sample rubric">
            <a:extLst>
              <a:ext uri="{FF2B5EF4-FFF2-40B4-BE49-F238E27FC236}">
                <a16:creationId xmlns:a16="http://schemas.microsoft.com/office/drawing/2014/main" id="{21069B9A-67DD-8457-7430-4FD1BEED90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799"/>
          <a:stretch/>
        </p:blipFill>
        <p:spPr>
          <a:xfrm>
            <a:off x="2887392" y="4833875"/>
            <a:ext cx="5794048" cy="1381652"/>
          </a:xfrm>
          <a:prstGeom prst="rect">
            <a:avLst/>
          </a:prstGeom>
        </p:spPr>
      </p:pic>
      <p:pic>
        <p:nvPicPr>
          <p:cNvPr id="28" name="Picture 27" descr="sample rubric">
            <a:extLst>
              <a:ext uri="{FF2B5EF4-FFF2-40B4-BE49-F238E27FC236}">
                <a16:creationId xmlns:a16="http://schemas.microsoft.com/office/drawing/2014/main" id="{2B4232B1-B975-A887-1A5B-DA54DC71E8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9644"/>
          <a:stretch/>
        </p:blipFill>
        <p:spPr>
          <a:xfrm>
            <a:off x="2891833" y="6255312"/>
            <a:ext cx="8306551" cy="5291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738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506"/>
    </mc:Choice>
    <mc:Fallback xmlns="">
      <p:transition spd="slow" advTm="100506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9317125-022B-D79D-CAD3-76394F1EF7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4431" y="0"/>
            <a:ext cx="2654239" cy="800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Score: 3/3</a:t>
            </a:r>
          </a:p>
        </p:txBody>
      </p:sp>
      <p:pic>
        <p:nvPicPr>
          <p:cNvPr id="9" name="Picture 8" descr="sample student work">
            <a:extLst>
              <a:ext uri="{FF2B5EF4-FFF2-40B4-BE49-F238E27FC236}">
                <a16:creationId xmlns:a16="http://schemas.microsoft.com/office/drawing/2014/main" id="{DE1857ED-79D3-1235-8029-4BEF5C8EA8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92"/>
          <a:stretch/>
        </p:blipFill>
        <p:spPr>
          <a:xfrm>
            <a:off x="3044912" y="163324"/>
            <a:ext cx="7198011" cy="5146374"/>
          </a:xfrm>
          <a:prstGeom prst="rect">
            <a:avLst/>
          </a:prstGeom>
        </p:spPr>
      </p:pic>
      <p:pic>
        <p:nvPicPr>
          <p:cNvPr id="16" name="Picture 15" descr="sample rubric">
            <a:extLst>
              <a:ext uri="{FF2B5EF4-FFF2-40B4-BE49-F238E27FC236}">
                <a16:creationId xmlns:a16="http://schemas.microsoft.com/office/drawing/2014/main" id="{E32FA160-74AA-8801-B857-F9FF182C0B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24" b="6398"/>
          <a:stretch/>
        </p:blipFill>
        <p:spPr>
          <a:xfrm>
            <a:off x="3556877" y="5309698"/>
            <a:ext cx="4787023" cy="988210"/>
          </a:xfrm>
          <a:prstGeom prst="rect">
            <a:avLst/>
          </a:prstGeom>
        </p:spPr>
      </p:pic>
      <p:pic>
        <p:nvPicPr>
          <p:cNvPr id="23" name="Picture 22" descr="sample rubric">
            <a:extLst>
              <a:ext uri="{FF2B5EF4-FFF2-40B4-BE49-F238E27FC236}">
                <a16:creationId xmlns:a16="http://schemas.microsoft.com/office/drawing/2014/main" id="{4C641935-29DC-607F-29EC-BAC19D272DD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23" t="14474" r="2386" b="10597"/>
          <a:stretch/>
        </p:blipFill>
        <p:spPr>
          <a:xfrm>
            <a:off x="3556877" y="6328626"/>
            <a:ext cx="5993523" cy="5293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572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313"/>
    </mc:Choice>
    <mc:Fallback xmlns="">
      <p:transition spd="slow" advTm="204313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9317125-022B-D79D-CAD3-76394F1EF7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6170" y="267801"/>
            <a:ext cx="2597603" cy="7837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Score: 2/2</a:t>
            </a:r>
          </a:p>
        </p:txBody>
      </p:sp>
      <p:pic>
        <p:nvPicPr>
          <p:cNvPr id="7" name="Picture 6" descr="sample student work">
            <a:extLst>
              <a:ext uri="{FF2B5EF4-FFF2-40B4-BE49-F238E27FC236}">
                <a16:creationId xmlns:a16="http://schemas.microsoft.com/office/drawing/2014/main" id="{E9BC30CE-717A-A83F-E409-A456625BE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6130" y="429887"/>
            <a:ext cx="9389700" cy="4219105"/>
          </a:xfrm>
          <a:prstGeom prst="rect">
            <a:avLst/>
          </a:prstGeom>
        </p:spPr>
      </p:pic>
      <p:pic>
        <p:nvPicPr>
          <p:cNvPr id="11" name="Picture 10" descr="sample rubric">
            <a:extLst>
              <a:ext uri="{FF2B5EF4-FFF2-40B4-BE49-F238E27FC236}">
                <a16:creationId xmlns:a16="http://schemas.microsoft.com/office/drawing/2014/main" id="{C02B7B58-8E11-40D5-3BE6-536C107985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2735" y="4692241"/>
            <a:ext cx="5714562" cy="1353449"/>
          </a:xfrm>
          <a:prstGeom prst="rect">
            <a:avLst/>
          </a:prstGeom>
        </p:spPr>
      </p:pic>
      <p:pic>
        <p:nvPicPr>
          <p:cNvPr id="13" name="Picture 12" descr="sample rubric">
            <a:extLst>
              <a:ext uri="{FF2B5EF4-FFF2-40B4-BE49-F238E27FC236}">
                <a16:creationId xmlns:a16="http://schemas.microsoft.com/office/drawing/2014/main" id="{32815A4B-9266-B148-FD36-34EBD89B8A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4491" y="6011558"/>
            <a:ext cx="5667703" cy="69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95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013"/>
    </mc:Choice>
    <mc:Fallback xmlns="">
      <p:transition spd="slow" advTm="175013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9317125-022B-D79D-CAD3-76394F1EF7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4431" y="0"/>
            <a:ext cx="2654239" cy="800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Score: 1/1</a:t>
            </a:r>
          </a:p>
        </p:txBody>
      </p:sp>
      <p:pic>
        <p:nvPicPr>
          <p:cNvPr id="9" name="Picture 8" descr="sample student work">
            <a:extLst>
              <a:ext uri="{FF2B5EF4-FFF2-40B4-BE49-F238E27FC236}">
                <a16:creationId xmlns:a16="http://schemas.microsoft.com/office/drawing/2014/main" id="{D675B28A-9E39-A470-2EDF-E8B7BF51A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118" y="1905856"/>
            <a:ext cx="11705764" cy="1948865"/>
          </a:xfrm>
          <a:prstGeom prst="rect">
            <a:avLst/>
          </a:prstGeom>
        </p:spPr>
      </p:pic>
      <p:pic>
        <p:nvPicPr>
          <p:cNvPr id="12" name="Picture 11" descr="sample rubric">
            <a:extLst>
              <a:ext uri="{FF2B5EF4-FFF2-40B4-BE49-F238E27FC236}">
                <a16:creationId xmlns:a16="http://schemas.microsoft.com/office/drawing/2014/main" id="{A7798BC1-4824-71A8-17C8-E11E6E2113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2721" y="3977711"/>
            <a:ext cx="4352544" cy="1413962"/>
          </a:xfrm>
          <a:prstGeom prst="rect">
            <a:avLst/>
          </a:prstGeom>
        </p:spPr>
      </p:pic>
      <p:pic>
        <p:nvPicPr>
          <p:cNvPr id="17" name="Picture 16" descr="sample rubric">
            <a:extLst>
              <a:ext uri="{FF2B5EF4-FFF2-40B4-BE49-F238E27FC236}">
                <a16:creationId xmlns:a16="http://schemas.microsoft.com/office/drawing/2014/main" id="{3998A4BC-47E1-7E6A-02A6-FE1E208C48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2721" y="5391673"/>
            <a:ext cx="8146161" cy="6458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810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457"/>
    </mc:Choice>
    <mc:Fallback xmlns="">
      <p:transition spd="slow" advTm="93457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9317125-022B-D79D-CAD3-76394F1EF7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4431" y="0"/>
            <a:ext cx="2654239" cy="800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Score: 0/0</a:t>
            </a:r>
          </a:p>
        </p:txBody>
      </p:sp>
      <p:pic>
        <p:nvPicPr>
          <p:cNvPr id="4" name="Picture 3" descr="sample student work">
            <a:extLst>
              <a:ext uri="{FF2B5EF4-FFF2-40B4-BE49-F238E27FC236}">
                <a16:creationId xmlns:a16="http://schemas.microsoft.com/office/drawing/2014/main" id="{3C822390-E31D-973C-97D6-D6C728981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222" y="2489217"/>
            <a:ext cx="9360734" cy="939783"/>
          </a:xfrm>
          <a:prstGeom prst="rect">
            <a:avLst/>
          </a:prstGeom>
        </p:spPr>
      </p:pic>
      <p:pic>
        <p:nvPicPr>
          <p:cNvPr id="6" name="Picture 5" descr="sample rubric">
            <a:extLst>
              <a:ext uri="{FF2B5EF4-FFF2-40B4-BE49-F238E27FC236}">
                <a16:creationId xmlns:a16="http://schemas.microsoft.com/office/drawing/2014/main" id="{C90881CC-0905-FCE5-6B95-1F8901B4D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110" y="4782575"/>
            <a:ext cx="8095841" cy="669581"/>
          </a:xfrm>
          <a:prstGeom prst="rect">
            <a:avLst/>
          </a:prstGeom>
        </p:spPr>
      </p:pic>
      <p:pic>
        <p:nvPicPr>
          <p:cNvPr id="11" name="Picture 10" descr="sample rubric">
            <a:extLst>
              <a:ext uri="{FF2B5EF4-FFF2-40B4-BE49-F238E27FC236}">
                <a16:creationId xmlns:a16="http://schemas.microsoft.com/office/drawing/2014/main" id="{41D0A7CD-152D-F227-15B5-E886DE2D8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2110" y="5622891"/>
            <a:ext cx="8095841" cy="46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7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79"/>
    </mc:Choice>
    <mc:Fallback xmlns="">
      <p:transition spd="slow" advTm="5907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51268-2539-6304-C418-D95F17253B8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2685" y="171763"/>
            <a:ext cx="6761071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DESE's Strategic Objectives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3647B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DD0281B3-C94B-9F76-199C-BAAADA4C9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/>
        </p:nvGraphicFramePr>
        <p:xfrm>
          <a:off x="152928" y="2001890"/>
          <a:ext cx="11633863" cy="4095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38" name="Rectangle 637">
            <a:extLst>
              <a:ext uri="{FF2B5EF4-FFF2-40B4-BE49-F238E27FC236}">
                <a16:creationId xmlns:a16="http://schemas.microsoft.com/office/drawing/2014/main" id="{A31ED057-1866-6193-D8CF-90B31D0490E6}"/>
              </a:ext>
            </a:extLst>
          </p:cNvPr>
          <p:cNvSpPr/>
          <p:nvPr/>
        </p:nvSpPr>
        <p:spPr>
          <a:xfrm>
            <a:off x="589865" y="931012"/>
            <a:ext cx="11005387" cy="852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>
                <a:ea typeface="+mn-lt"/>
                <a:cs typeface="+mn-lt"/>
              </a:rPr>
              <a:t>DESE partners with districts, schools, and programs to:</a:t>
            </a:r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CC53F56-EB26-620A-F389-8B5215FD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50725" y="3066183"/>
            <a:ext cx="12342725" cy="1966965"/>
          </a:xfrm>
          <a:prstGeom prst="ellipse">
            <a:avLst/>
          </a:prstGeom>
          <a:noFill/>
          <a:ln w="1016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94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00"/>
    </mc:Choice>
    <mc:Fallback xmlns="">
      <p:transition spd="slow" advTm="334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9317125-022B-D79D-CAD3-76394F1EF7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2745" y="225514"/>
            <a:ext cx="10700612" cy="800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Takeaways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3647B6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00B9919-C797-4C23-BC03-8AF6C38921F2}"/>
              </a:ext>
            </a:extLst>
          </p:cNvPr>
          <p:cNvSpPr txBox="1"/>
          <p:nvPr/>
        </p:nvSpPr>
        <p:spPr>
          <a:xfrm rot="10800000" flipV="1">
            <a:off x="572234" y="914468"/>
            <a:ext cx="11047532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>
                <a:cs typeface="Calibri"/>
              </a:rPr>
              <a:t>Idea Development: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Quality and development of central idea</a:t>
            </a:r>
            <a:endParaRPr lang="en-US" sz="240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>
                <a:cs typeface="Calibri"/>
              </a:rPr>
              <a:t>should be developed throughout the essay</a:t>
            </a:r>
            <a:endParaRPr lang="en-US" sz="1400">
              <a:solidFill>
                <a:srgbClr val="FF0000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Selection and explanation of evidence and/or details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evidence from the </a:t>
            </a:r>
            <a:r>
              <a:rPr lang="en-US" sz="2000">
                <a:solidFill>
                  <a:srgbClr val="000000"/>
                </a:solidFill>
              </a:rPr>
              <a:t>passage</a:t>
            </a:r>
            <a:r>
              <a:rPr lang="en-US" sz="2000"/>
              <a:t>(s)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000"/>
              <a:t>can be quoted, paraphrased, or a mix of both</a:t>
            </a:r>
            <a:endParaRPr lang="en-US" sz="2000" b="1"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Organization</a:t>
            </a:r>
            <a:endParaRPr lang="en-US" sz="240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>
                <a:cs typeface="Calibri"/>
              </a:rPr>
              <a:t>c</a:t>
            </a:r>
            <a:r>
              <a:rPr lang="en-US" sz="2000"/>
              <a:t>an be organized by ideas, passage, or other  </a:t>
            </a:r>
            <a:endParaRPr lang="en-US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dk1"/>
                </a:solidFill>
              </a:rPr>
              <a:t>Expression of ideas</a:t>
            </a:r>
            <a:endParaRPr lang="en-US" sz="2400">
              <a:solidFill>
                <a:schemeClr val="dk1"/>
              </a:solidFill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should be evident throughout essay</a:t>
            </a:r>
            <a:endParaRPr lang="en-US" sz="20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Awareness of task and mode </a:t>
            </a:r>
            <a:endParaRPr lang="en-US" sz="240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should be evident immediately in the introduction </a:t>
            </a:r>
            <a:r>
              <a:rPr lang="en-US" sz="2000" b="1"/>
              <a:t>and</a:t>
            </a:r>
            <a:r>
              <a:rPr lang="en-US" sz="2000"/>
              <a:t> throughout the essay</a:t>
            </a:r>
            <a:endParaRPr lang="en-US" sz="2000">
              <a:solidFill>
                <a:srgbClr val="FF0000"/>
              </a:solidFill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/>
          </a:p>
          <a:p>
            <a:r>
              <a:rPr lang="en-US" sz="2400" b="1">
                <a:cs typeface="Calibri"/>
              </a:rPr>
              <a:t>Conventions: </a:t>
            </a:r>
            <a:endParaRPr lang="en-US" sz="2400" b="1">
              <a:solidFill>
                <a:srgbClr val="FF0000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dk1"/>
                </a:solidFill>
              </a:rPr>
              <a:t>Control of sentence structure</a:t>
            </a:r>
            <a:endParaRPr lang="en-US" sz="2400">
              <a:solidFill>
                <a:schemeClr val="dk1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dk1"/>
                </a:solidFill>
              </a:rPr>
              <a:t>Control of grammar, usage, and mechanics </a:t>
            </a:r>
          </a:p>
        </p:txBody>
      </p:sp>
    </p:spTree>
    <p:extLst>
      <p:ext uri="{BB962C8B-B14F-4D97-AF65-F5344CB8AC3E}">
        <p14:creationId xmlns:p14="http://schemas.microsoft.com/office/powerpoint/2010/main" val="355199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957"/>
    </mc:Choice>
    <mc:Fallback xmlns="">
      <p:transition spd="slow" advTm="88957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Practice of Grade 7 ES question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210962"/>
            <a:ext cx="11297641" cy="484384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/>
              <a:t>Revisit the question and passage.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altLang="en-US"/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/>
              <a:t>Read the essay response. 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altLang="en-US"/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/>
              <a:t>Use the anchor papers and scoring guide to score the essay response.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altLang="en-US"/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/>
              <a:t>Choose the score that you think best represents the essay response.</a:t>
            </a:r>
          </a:p>
        </p:txBody>
      </p:sp>
    </p:spTree>
    <p:extLst>
      <p:ext uri="{BB962C8B-B14F-4D97-AF65-F5344CB8AC3E}">
        <p14:creationId xmlns:p14="http://schemas.microsoft.com/office/powerpoint/2010/main" val="7156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788"/>
    </mc:Choice>
    <mc:Fallback xmlns="">
      <p:transition spd="slow" advTm="79788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786A032-0004-7340-DF04-CAD5A7A628B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4618" y="221167"/>
            <a:ext cx="10990385" cy="800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Response A								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DAAAD4-092A-5E70-34A4-D603F20EFE5D}"/>
              </a:ext>
            </a:extLst>
          </p:cNvPr>
          <p:cNvSpPr txBox="1"/>
          <p:nvPr/>
        </p:nvSpPr>
        <p:spPr>
          <a:xfrm>
            <a:off x="6685083" y="5888504"/>
            <a:ext cx="4771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Idea Development Score: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56D388-201E-832A-E741-62017C3EAF7A}"/>
              </a:ext>
            </a:extLst>
          </p:cNvPr>
          <p:cNvSpPr txBox="1"/>
          <p:nvPr/>
        </p:nvSpPr>
        <p:spPr>
          <a:xfrm>
            <a:off x="6685083" y="6334780"/>
            <a:ext cx="4243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Conventions Score: 3</a:t>
            </a:r>
          </a:p>
        </p:txBody>
      </p:sp>
      <p:pic>
        <p:nvPicPr>
          <p:cNvPr id="6" name="Picture 5" descr="sample student work">
            <a:extLst>
              <a:ext uri="{FF2B5EF4-FFF2-40B4-BE49-F238E27FC236}">
                <a16:creationId xmlns:a16="http://schemas.microsoft.com/office/drawing/2014/main" id="{C07C1D49-2CA9-6A00-B002-A6AD355C66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5014" y="45641"/>
            <a:ext cx="8776570" cy="58428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755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40"/>
    </mc:Choice>
    <mc:Fallback xmlns="">
      <p:transition spd="slow" advTm="855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85F8C79-FC4B-9EF2-278C-CDBABA768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0" y="657458"/>
            <a:ext cx="10990385" cy="800851"/>
          </a:xfrm>
        </p:spPr>
        <p:txBody>
          <a:bodyPr>
            <a:normAutofit fontScale="90000"/>
          </a:bodyPr>
          <a:lstStyle/>
          <a:p>
            <a:r>
              <a:rPr lang="en-US" sz="4400"/>
              <a:t>Response B	</a:t>
            </a:r>
            <a:r>
              <a:rPr lang="en-US" sz="4000"/>
              <a:t>							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9D8F8B-92DF-A6A5-7E8B-2A864B515039}"/>
              </a:ext>
            </a:extLst>
          </p:cNvPr>
          <p:cNvSpPr txBox="1"/>
          <p:nvPr/>
        </p:nvSpPr>
        <p:spPr>
          <a:xfrm>
            <a:off x="5961183" y="5806333"/>
            <a:ext cx="4771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Idea Development Score: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96C2AA-2F5A-56B7-48A6-2860E88F0991}"/>
              </a:ext>
            </a:extLst>
          </p:cNvPr>
          <p:cNvSpPr txBox="1"/>
          <p:nvPr/>
        </p:nvSpPr>
        <p:spPr>
          <a:xfrm>
            <a:off x="5961183" y="6254055"/>
            <a:ext cx="4243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Conventions Score: 3</a:t>
            </a:r>
          </a:p>
        </p:txBody>
      </p:sp>
      <p:pic>
        <p:nvPicPr>
          <p:cNvPr id="17" name="Picture 16" descr="sample student work">
            <a:extLst>
              <a:ext uri="{FF2B5EF4-FFF2-40B4-BE49-F238E27FC236}">
                <a16:creationId xmlns:a16="http://schemas.microsoft.com/office/drawing/2014/main" id="{6D7BCFD4-07FF-20FF-76EA-8E349830A2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02"/>
          <a:stretch/>
        </p:blipFill>
        <p:spPr>
          <a:xfrm>
            <a:off x="4274510" y="0"/>
            <a:ext cx="6272614" cy="59188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504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169"/>
    </mc:Choice>
    <mc:Fallback xmlns="">
      <p:transition spd="slow" advTm="1241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226E77C-9666-28FE-8D94-27DA6CE9CC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5991" y="219057"/>
            <a:ext cx="10990385" cy="800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Response C						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71AE4A-933F-4568-0521-5ACE47BFF108}"/>
              </a:ext>
            </a:extLst>
          </p:cNvPr>
          <p:cNvSpPr txBox="1"/>
          <p:nvPr/>
        </p:nvSpPr>
        <p:spPr>
          <a:xfrm>
            <a:off x="7069016" y="5335739"/>
            <a:ext cx="4771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Idea Development Score: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898304-9CAF-A4B0-4BD4-C8B7BDF58C35}"/>
              </a:ext>
            </a:extLst>
          </p:cNvPr>
          <p:cNvSpPr txBox="1"/>
          <p:nvPr/>
        </p:nvSpPr>
        <p:spPr>
          <a:xfrm>
            <a:off x="7069016" y="5782015"/>
            <a:ext cx="4243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Conventions Score: 1</a:t>
            </a:r>
          </a:p>
        </p:txBody>
      </p:sp>
      <p:pic>
        <p:nvPicPr>
          <p:cNvPr id="8" name="Picture 7" descr="sample student work">
            <a:extLst>
              <a:ext uri="{FF2B5EF4-FFF2-40B4-BE49-F238E27FC236}">
                <a16:creationId xmlns:a16="http://schemas.microsoft.com/office/drawing/2014/main" id="{C6AFC2B7-B1EB-2CF3-EF28-51D881C49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703" y="2327790"/>
            <a:ext cx="10902606" cy="17000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929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32"/>
    </mc:Choice>
    <mc:Fallback xmlns="">
      <p:transition spd="slow" advTm="66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85F8C79-FC4B-9EF2-278C-CDBABA768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05" y="605351"/>
            <a:ext cx="10990385" cy="800851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Response D</a:t>
            </a:r>
            <a:r>
              <a:rPr lang="en-US" sz="4000" dirty="0"/>
              <a:t>								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9D8F8B-92DF-A6A5-7E8B-2A864B515039}"/>
              </a:ext>
            </a:extLst>
          </p:cNvPr>
          <p:cNvSpPr txBox="1"/>
          <p:nvPr/>
        </p:nvSpPr>
        <p:spPr>
          <a:xfrm>
            <a:off x="6096000" y="5520405"/>
            <a:ext cx="4771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Idea Development Score: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96C2AA-2F5A-56B7-48A6-2860E88F0991}"/>
              </a:ext>
            </a:extLst>
          </p:cNvPr>
          <p:cNvSpPr txBox="1"/>
          <p:nvPr/>
        </p:nvSpPr>
        <p:spPr>
          <a:xfrm>
            <a:off x="6096000" y="5889061"/>
            <a:ext cx="4243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Conventions Score: 2</a:t>
            </a:r>
          </a:p>
        </p:txBody>
      </p:sp>
      <p:pic>
        <p:nvPicPr>
          <p:cNvPr id="10" name="Picture 9" descr="sample student work">
            <a:extLst>
              <a:ext uri="{FF2B5EF4-FFF2-40B4-BE49-F238E27FC236}">
                <a16:creationId xmlns:a16="http://schemas.microsoft.com/office/drawing/2014/main" id="{70DCC779-8821-1926-6BF9-BBBE24D94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6805" y="1005776"/>
            <a:ext cx="9797646" cy="43600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61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428"/>
    </mc:Choice>
    <mc:Fallback xmlns="">
      <p:transition spd="slow" advTm="594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C51557C-C0F8-830A-0A45-94F2DA3665A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5991" y="219057"/>
            <a:ext cx="10990385" cy="800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Response E						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DDAB49-6A0F-0EBC-0810-D3700C3B4DAC}"/>
              </a:ext>
            </a:extLst>
          </p:cNvPr>
          <p:cNvSpPr txBox="1"/>
          <p:nvPr/>
        </p:nvSpPr>
        <p:spPr>
          <a:xfrm>
            <a:off x="7069016" y="5335739"/>
            <a:ext cx="4771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Idea Development Score: 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5B023B-AABB-4DCE-4D85-D0CB0D7FC7D5}"/>
              </a:ext>
            </a:extLst>
          </p:cNvPr>
          <p:cNvSpPr txBox="1"/>
          <p:nvPr/>
        </p:nvSpPr>
        <p:spPr>
          <a:xfrm>
            <a:off x="7069016" y="5782015"/>
            <a:ext cx="4243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Conventions Score: 0</a:t>
            </a:r>
          </a:p>
        </p:txBody>
      </p:sp>
      <p:pic>
        <p:nvPicPr>
          <p:cNvPr id="4" name="Picture 3" descr="sample student work">
            <a:extLst>
              <a:ext uri="{FF2B5EF4-FFF2-40B4-BE49-F238E27FC236}">
                <a16:creationId xmlns:a16="http://schemas.microsoft.com/office/drawing/2014/main" id="{868118B4-ECD8-EFD1-4979-719837BDB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07" y="2671714"/>
            <a:ext cx="10990385" cy="11548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080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243"/>
    </mc:Choice>
    <mc:Fallback xmlns="">
      <p:transition spd="slow" advTm="492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MCAS ELA Resources on DESE Website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AC1D94B-FCF5-920A-C186-4EEB655565C9}"/>
              </a:ext>
            </a:extLst>
          </p:cNvPr>
          <p:cNvGraphicFramePr>
            <a:graphicFrameLocks/>
          </p:cNvGraphicFramePr>
          <p:nvPr/>
        </p:nvGraphicFramePr>
        <p:xfrm>
          <a:off x="351315" y="1217019"/>
          <a:ext cx="11219736" cy="3326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1963">
                  <a:extLst>
                    <a:ext uri="{9D8B030D-6E8A-4147-A177-3AD203B41FA5}">
                      <a16:colId xmlns:a16="http://schemas.microsoft.com/office/drawing/2014/main" val="2808960961"/>
                    </a:ext>
                  </a:extLst>
                </a:gridCol>
                <a:gridCol w="7207773">
                  <a:extLst>
                    <a:ext uri="{9D8B030D-6E8A-4147-A177-3AD203B41FA5}">
                      <a16:colId xmlns:a16="http://schemas.microsoft.com/office/drawing/2014/main" val="1561384702"/>
                    </a:ext>
                  </a:extLst>
                </a:gridCol>
              </a:tblGrid>
              <a:tr h="415184">
                <a:tc>
                  <a:txBody>
                    <a:bodyPr/>
                    <a:lstStyle/>
                    <a:p>
                      <a:r>
                        <a:rPr lang="en-US" sz="2000"/>
                        <a:t>MCAS 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Link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564153"/>
                  </a:ext>
                </a:extLst>
              </a:tr>
              <a:tr h="470229">
                <a:tc>
                  <a:txBody>
                    <a:bodyPr/>
                    <a:lstStyle/>
                    <a:p>
                      <a:r>
                        <a:rPr lang="en-US" sz="22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ELA Rubrics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+mn-lt"/>
                          <a:hlinkClick r:id="rId3"/>
                        </a:rPr>
                        <a:t>https://www.doe.mass.edu/mcas/tdd/ela.html?section=rubrics</a:t>
                      </a:r>
                      <a:r>
                        <a:rPr lang="en-US" sz="2000">
                          <a:latin typeface="+mn-lt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419482"/>
                  </a:ext>
                </a:extLst>
              </a:tr>
              <a:tr h="381806">
                <a:tc>
                  <a:txBody>
                    <a:bodyPr/>
                    <a:lstStyle/>
                    <a:p>
                      <a:r>
                        <a:rPr lang="en-US" sz="22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Student Work Samples and Annotations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+mn-lt"/>
                          <a:cs typeface="Arial" panose="020B0604020202020204" pitchFamily="34" charset="0"/>
                          <a:hlinkClick r:id="rId4"/>
                        </a:rPr>
                        <a:t>https://www.doe.mass.edu/mcas/student/default.html</a:t>
                      </a:r>
                      <a:r>
                        <a:rPr lang="en-US" sz="200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937276"/>
                  </a:ext>
                </a:extLst>
              </a:tr>
              <a:tr h="458634">
                <a:tc>
                  <a:txBody>
                    <a:bodyPr/>
                    <a:lstStyle/>
                    <a:p>
                      <a:r>
                        <a:rPr lang="en-US" sz="22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Released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+mn-lt"/>
                          <a:cs typeface="Arial" panose="020B0604020202020204" pitchFamily="34" charset="0"/>
                          <a:hlinkClick r:id="rId5"/>
                        </a:rPr>
                        <a:t>http://mcas.pearsonsupport.com/released-items/ela/</a:t>
                      </a:r>
                      <a:r>
                        <a:rPr lang="en-US" sz="200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161265"/>
                  </a:ext>
                </a:extLst>
              </a:tr>
              <a:tr h="458634">
                <a:tc>
                  <a:txBody>
                    <a:bodyPr/>
                    <a:lstStyle/>
                    <a:p>
                      <a:r>
                        <a:rPr lang="en-US" sz="22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ELA Test Designs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+mn-lt"/>
                          <a:cs typeface="Arial" panose="020B0604020202020204" pitchFamily="34" charset="0"/>
                          <a:hlinkClick r:id="rId6"/>
                        </a:rPr>
                        <a:t>https://www.doe.mass.edu/mcas/tdd/ela.html?section=testdesign</a:t>
                      </a:r>
                      <a:r>
                        <a:rPr lang="en-US" sz="200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523100"/>
                  </a:ext>
                </a:extLst>
              </a:tr>
              <a:tr h="4586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/>
                        <a:t>Information about MCAS ELA Essay Scoring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+mn-lt"/>
                          <a:cs typeface="Arial" panose="020B0604020202020204" pitchFamily="34" charset="0"/>
                          <a:hlinkClick r:id="rId7"/>
                        </a:rPr>
                        <a:t>https://www.doe.mass.edu/mcas/tdd/ela.html?section=other</a:t>
                      </a:r>
                      <a:r>
                        <a:rPr lang="en-US" sz="200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771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61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966"/>
    </mc:Choice>
    <mc:Fallback xmlns="">
      <p:transition spd="slow" advTm="113966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400"/>
              <a:t>Contact Information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EBA41F-8C92-4452-A668-99F7538BD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0807" y="1219200"/>
            <a:ext cx="10990385" cy="4747845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b="1"/>
              <a:t>DESE Office of Student Assessment </a:t>
            </a:r>
            <a:r>
              <a:rPr lang="en-US" sz="3000"/>
              <a:t>for policy questions (e.g., test designs, accommodations)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/>
              <a:t>Web: </a:t>
            </a:r>
            <a:r>
              <a:rPr lang="en-US" altLang="en-US" sz="3000">
                <a:solidFill>
                  <a:srgbClr val="101D35"/>
                </a:solidFill>
                <a:hlinkClick r:id="rId3"/>
              </a:rPr>
              <a:t>www.doe.mass.edu/mcas</a:t>
            </a:r>
            <a:r>
              <a:rPr lang="en-US" altLang="en-US" sz="3000">
                <a:solidFill>
                  <a:srgbClr val="101D35"/>
                </a:solidFill>
              </a:rPr>
              <a:t>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/>
              <a:t>Phone: </a:t>
            </a:r>
            <a:r>
              <a:rPr lang="en-US" altLang="en-US" sz="3000">
                <a:solidFill>
                  <a:srgbClr val="101D35"/>
                </a:solidFill>
              </a:rPr>
              <a:t>781-338-3625</a:t>
            </a:r>
            <a:endParaRPr lang="en-US" sz="300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/>
              <a:t>Email: </a:t>
            </a:r>
            <a:r>
              <a:rPr lang="en-US" altLang="en-US" sz="3000">
                <a:solidFill>
                  <a:schemeClr val="tx1"/>
                </a:solidFill>
                <a:hlinkClick r:id="rId4"/>
              </a:rPr>
              <a:t>mcas@mass.gov</a:t>
            </a:r>
            <a:r>
              <a:rPr lang="en-US" altLang="en-US" sz="300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00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b="1"/>
              <a:t>MCAS Service Center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/>
              <a:t>Web: </a:t>
            </a:r>
            <a:r>
              <a:rPr lang="en-US" sz="3000">
                <a:hlinkClick r:id="rId5"/>
              </a:rPr>
              <a:t>http://mcasservicecenter.com/</a:t>
            </a:r>
            <a:r>
              <a:rPr lang="en-US" sz="3000" b="1"/>
              <a:t> </a:t>
            </a:r>
            <a:endParaRPr lang="en-US" sz="300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/>
              <a:t>Phone: </a:t>
            </a:r>
            <a:r>
              <a:rPr lang="en-US" sz="300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1-800-737-5103</a:t>
            </a:r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401128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517"/>
    </mc:Choice>
    <mc:Fallback xmlns="">
      <p:transition spd="slow" advTm="54517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22B6E-7588-0B2C-0E40-B5161B37C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52737"/>
            <a:ext cx="10515600" cy="28527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800" dirty="0"/>
              <a:t>Thank you</a:t>
            </a:r>
          </a:p>
        </p:txBody>
      </p:sp>
      <p:pic>
        <p:nvPicPr>
          <p:cNvPr id="8" name="Picture 7" descr="Thank you">
            <a:extLst>
              <a:ext uri="{FF2B5EF4-FFF2-40B4-BE49-F238E27FC236}">
                <a16:creationId xmlns:a16="http://schemas.microsoft.com/office/drawing/2014/main" id="{57007157-F596-13CE-94DA-E6514AA5D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466" y="973393"/>
            <a:ext cx="713422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6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70"/>
    </mc:Choice>
    <mc:Fallback xmlns="">
      <p:transition spd="slow" advTm="1357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 descr="Title:">
            <a:extLst>
              <a:ext uri="{FF2B5EF4-FFF2-40B4-BE49-F238E27FC236}">
                <a16:creationId xmlns:a16="http://schemas.microsoft.com/office/drawing/2014/main" id="{0F6DD8A7-B2E1-BC84-8A6D-EEBAE667868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13134" y="311515"/>
            <a:ext cx="948612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cap="sq" cmpd="sng">
            <a:solidFill>
              <a:srgbClr val="060A12"/>
            </a:solidFill>
            <a:prstDash/>
            <a:beve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60A1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Life Cycle of an English Language Arts (ELA) Item </a:t>
            </a:r>
          </a:p>
        </p:txBody>
      </p:sp>
      <p:pic>
        <p:nvPicPr>
          <p:cNvPr id="4" name="Picture 3" descr="Flow chart showing the life cycle of an ELA item through Educator Assessment Development Committees, Educator Bias and Sensitivity Committees, content experts, and editorial staff.">
            <a:extLst>
              <a:ext uri="{FF2B5EF4-FFF2-40B4-BE49-F238E27FC236}">
                <a16:creationId xmlns:a16="http://schemas.microsoft.com/office/drawing/2014/main" id="{9AD8C282-403E-84C0-73DF-EA6BC2C50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14" y="1158968"/>
            <a:ext cx="11444904" cy="493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5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9" y="192530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Scoring Materials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A86326C-17E1-A4F9-B6B2-A3FBA30FCC00}"/>
              </a:ext>
            </a:extLst>
          </p:cNvPr>
          <p:cNvSpPr txBox="1">
            <a:spLocks/>
          </p:cNvSpPr>
          <p:nvPr/>
        </p:nvSpPr>
        <p:spPr>
          <a:xfrm>
            <a:off x="668419" y="1189924"/>
            <a:ext cx="10990385" cy="49775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Scoring Guide (Rubric)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/>
              <a:t>Includes specific descriptions of expectation at each score point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40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Anchor Papers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/>
              <a:t>Show a range of real student responses based on the scoring guide (rubric) and scoring notes (educator committees assist with the development of these notes)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Annotations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/>
              <a:t>Present a brief explanation of the expectations at the score point based on the language of the rubric</a:t>
            </a:r>
          </a:p>
          <a:p>
            <a:pPr marL="457200" lvl="1" indent="0">
              <a:buNone/>
            </a:pPr>
            <a:endParaRPr lang="en-US" sz="2800"/>
          </a:p>
          <a:p>
            <a:pPr marL="0" indent="0">
              <a:buNone/>
            </a:pPr>
            <a:endParaRPr lang="en-US"/>
          </a:p>
          <a:p>
            <a:pPr lvl="1">
              <a:spcBef>
                <a:spcPts val="200"/>
              </a:spcBef>
              <a:spcAft>
                <a:spcPts val="200"/>
              </a:spcAft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91512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153"/>
    </mc:Choice>
    <mc:Fallback xmlns="">
      <p:transition spd="slow" advTm="10915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ssay Scoring Guide (rubric)">
            <a:extLst>
              <a:ext uri="{FF2B5EF4-FFF2-40B4-BE49-F238E27FC236}">
                <a16:creationId xmlns:a16="http://schemas.microsoft.com/office/drawing/2014/main" id="{B327008C-48CF-AD55-172A-A3F23E478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112" y="579612"/>
            <a:ext cx="4961775" cy="594454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F9B06CD-6823-9687-4A51-50FC158540C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1204" y="137655"/>
            <a:ext cx="7863948" cy="6458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Essay Scoring Guide (Rubric)</a:t>
            </a:r>
          </a:p>
        </p:txBody>
      </p:sp>
    </p:spTree>
    <p:extLst>
      <p:ext uri="{BB962C8B-B14F-4D97-AF65-F5344CB8AC3E}">
        <p14:creationId xmlns:p14="http://schemas.microsoft.com/office/powerpoint/2010/main" val="255521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88"/>
    </mc:Choice>
    <mc:Fallback xmlns="">
      <p:transition spd="slow" advTm="5288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D82840E-B583-0EF7-D080-58DBDE0AFA9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74389" y="34511"/>
            <a:ext cx="7863948" cy="6458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Essay Scoring Guide (Rubric)</a:t>
            </a:r>
          </a:p>
        </p:txBody>
      </p:sp>
      <p:pic>
        <p:nvPicPr>
          <p:cNvPr id="8" name="Picture 7" descr="Essay Scoring Guide (rubric) for Idea Development">
            <a:extLst>
              <a:ext uri="{FF2B5EF4-FFF2-40B4-BE49-F238E27FC236}">
                <a16:creationId xmlns:a16="http://schemas.microsoft.com/office/drawing/2014/main" id="{53E7D7CF-A28F-1D7E-670B-F749ECA904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40"/>
          <a:stretch/>
        </p:blipFill>
        <p:spPr>
          <a:xfrm>
            <a:off x="3024023" y="680407"/>
            <a:ext cx="6778345" cy="5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0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17"/>
    </mc:Choice>
    <mc:Fallback xmlns="">
      <p:transition spd="slow" advTm="1991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D82840E-B583-0EF7-D080-58DBDE0AFA9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7552" y="113568"/>
            <a:ext cx="7863948" cy="6458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Essay Scoring Guide (Rubric)</a:t>
            </a:r>
          </a:p>
        </p:txBody>
      </p:sp>
      <p:pic>
        <p:nvPicPr>
          <p:cNvPr id="10" name="Picture 9" descr="Essay Scoring Guide (rubric) for Standard English Conventions">
            <a:extLst>
              <a:ext uri="{FF2B5EF4-FFF2-40B4-BE49-F238E27FC236}">
                <a16:creationId xmlns:a16="http://schemas.microsoft.com/office/drawing/2014/main" id="{8AAD64FA-3AA8-8111-619A-F970B5405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732" y="1809750"/>
            <a:ext cx="10601325" cy="3238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8F8F74-5EE5-E993-11C3-4E0B8B66E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1959" y="1960592"/>
            <a:ext cx="10256872" cy="772334"/>
          </a:xfrm>
          <a:prstGeom prst="rect">
            <a:avLst/>
          </a:prstGeom>
          <a:noFill/>
          <a:ln w="476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45"/>
    </mc:Choice>
    <mc:Fallback xmlns="">
      <p:transition spd="slow" advTm="2204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39028DA-5319-BA77-9B18-1A4DD6347F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5991" y="486646"/>
            <a:ext cx="10990385" cy="800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General Language of Essay Scoring Guide (Rubric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969A05-2D24-553F-CED2-5401B4827889}"/>
              </a:ext>
            </a:extLst>
          </p:cNvPr>
          <p:cNvSpPr txBox="1"/>
          <p:nvPr/>
        </p:nvSpPr>
        <p:spPr>
          <a:xfrm>
            <a:off x="465991" y="4554840"/>
            <a:ext cx="11606711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tx2">
                    <a:lumMod val="50000"/>
                  </a:schemeClr>
                </a:solidFill>
              </a:rPr>
              <a:t>* </a:t>
            </a:r>
            <a:r>
              <a:rPr lang="en-US" sz="2000" i="1" dirty="0"/>
              <a:t>For narrative writing, the quality and development of narrative elements will be assessed in place of a central idea. Narrative elements should include, but are not limited to: plot, character, setting, dialogue, action, and/or description. Students should use evidence/details to demonstrate understanding of text.</a:t>
            </a:r>
          </a:p>
        </p:txBody>
      </p:sp>
      <p:pic>
        <p:nvPicPr>
          <p:cNvPr id="3" name="Picture 2" descr="general language of essay scoring guide&#10;">
            <a:extLst>
              <a:ext uri="{FF2B5EF4-FFF2-40B4-BE49-F238E27FC236}">
                <a16:creationId xmlns:a16="http://schemas.microsoft.com/office/drawing/2014/main" id="{9D14D45F-7D1A-2063-9A0B-0C3095C59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03" y="1527630"/>
            <a:ext cx="11044393" cy="263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5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817"/>
    </mc:Choice>
    <mc:Fallback xmlns="">
      <p:transition spd="slow" advTm="188817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3|7.2|15.6|12.1|3.4|11.3|5.2|15.5|11.7|17.6|8.6|24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1.3|16.4|15.5|5.1|4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2|7.3|15.7|4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19.7|20.3|8.2|5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25.7|7.5|18.1|9.6|1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0.5|21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0|7.8|5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1|9.9|2.9|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8|2.9|4.3|4.7|4.7|8.5|3.5|7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0.9|21.6|63.8|10.1|13.7|34.7|8.4|25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3|12.9|29.7|13.4|3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1|29.9|20.7|36.5|1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9.5|14.5|18.3|8.2|25.9|15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0.7|46.7|13.5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7.1|5.2|30.5|4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5FB14DB3FE6C4CA721D3340365D5E8" ma:contentTypeVersion="37" ma:contentTypeDescription="Create a new document." ma:contentTypeScope="" ma:versionID="86df65be89a453858224e75096edd462">
  <xsd:schema xmlns:xsd="http://www.w3.org/2001/XMLSchema" xmlns:xs="http://www.w3.org/2001/XMLSchema" xmlns:p="http://schemas.microsoft.com/office/2006/metadata/properties" xmlns:ns2="1d01d358-fb5c-480b-94c0-87be6b23463f" xmlns:ns3="0dca7aa4-7fee-4083-94e1-2adc3ae970bc" targetNamespace="http://schemas.microsoft.com/office/2006/metadata/properties" ma:root="true" ma:fieldsID="daf3c718f282ff3c0c8542d067b2b676" ns2:_="" ns3:_="">
    <xsd:import namespace="1d01d358-fb5c-480b-94c0-87be6b23463f"/>
    <xsd:import namespace="0dca7aa4-7fee-4083-94e1-2adc3ae970bc"/>
    <xsd:element name="properties">
      <xsd:complexType>
        <xsd:sequence>
          <xsd:element name="documentManagement">
            <xsd:complexType>
              <xsd:all>
                <xsd:element ref="ns2:Category0" minOccurs="0"/>
                <xsd:element ref="ns2:Category" minOccurs="0"/>
                <xsd:element ref="ns2:Meeting_x0020_Name" minOccurs="0"/>
                <xsd:element ref="ns2:Admin_x0020_Year" minOccurs="0"/>
                <xsd:element ref="ns2:Date" minOccurs="0"/>
                <xsd:element ref="ns2:File_x0020_Status" minOccurs="0"/>
                <xsd:element ref="ns2:Required_x0020_Document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Metadata" minOccurs="0"/>
                <xsd:element ref="ns2:Archive" minOccurs="0"/>
                <xsd:element ref="ns2:Approval_x0020_Record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1d358-fb5c-480b-94c0-87be6b23463f" elementFormDefault="qualified">
    <xsd:import namespace="http://schemas.microsoft.com/office/2006/documentManagement/types"/>
    <xsd:import namespace="http://schemas.microsoft.com/office/infopath/2007/PartnerControls"/>
    <xsd:element name="Category0" ma:index="2" nillable="true" ma:displayName="Category" ma:default="To be assigned" ma:format="Dropdown" ma:internalName="Category0">
      <xsd:simpleType>
        <xsd:restriction base="dms:Choice">
          <xsd:enumeration value="Content/ABBI Support"/>
          <xsd:enumeration value="Contracts"/>
          <xsd:enumeration value="Forms"/>
          <xsd:enumeration value="IT Docs"/>
          <xsd:enumeration value="Manuals and Trainings"/>
          <xsd:enumeration value="MCAS Project Documentation"/>
          <xsd:enumeration value="MCAS Support Page"/>
          <xsd:enumeration value="PearsonAccess Next/Test Nav"/>
          <xsd:enumeration value="Psychometrics"/>
          <xsd:enumeration value="Resource Center"/>
          <xsd:enumeration value="Reporting"/>
          <xsd:enumeration value="Scoring"/>
          <xsd:enumeration value="Service Center"/>
          <xsd:enumeration value="System Integration"/>
          <xsd:enumeration value="Team Information"/>
          <xsd:enumeration value="To be assigned"/>
        </xsd:restriction>
      </xsd:simpleType>
    </xsd:element>
    <xsd:element name="Category" ma:index="3" nillable="true" ma:displayName="Document Type" ma:description="Document Type" ma:format="Dropdown" ma:indexed="true" ma:internalName="Category">
      <xsd:simpleType>
        <xsd:restriction base="dms:Choice">
          <xsd:enumeration value="Change Requests"/>
          <xsd:enumeration value="Checklists"/>
          <xsd:enumeration value="Customer Deliverables"/>
          <xsd:enumeration value="Customer Satisfaction Surveys"/>
          <xsd:enumeration value="Lessons Learned"/>
          <xsd:enumeration value="Links"/>
          <xsd:enumeration value="Meeting Minutes"/>
          <xsd:enumeration value="Post Project/Phase End"/>
          <xsd:enumeration value="Presentations"/>
          <xsd:enumeration value="Project Management"/>
          <xsd:enumeration value="Project Specifications"/>
          <xsd:enumeration value="Requirements"/>
          <xsd:enumeration value="Schedules"/>
          <xsd:enumeration value="Scope"/>
          <xsd:enumeration value="Templates"/>
          <xsd:enumeration value="Tools"/>
          <xsd:enumeration value="Tracking"/>
          <xsd:enumeration value="Waivers"/>
          <xsd:enumeration value="Work Instructions"/>
        </xsd:restriction>
      </xsd:simpleType>
    </xsd:element>
    <xsd:element name="Meeting_x0020_Name" ma:index="4" nillable="true" ma:displayName="Meeting Name" ma:format="Dropdown" ma:indexed="true" ma:internalName="Meeting_x0020_Name">
      <xsd:simpleType>
        <xsd:union memberTypes="dms:Text">
          <xsd:simpleType>
            <xsd:restriction base="dms:Choice">
              <xsd:enumeration value="Assistive Technology Web Extension"/>
              <xsd:enumeration value="Content"/>
              <xsd:enumeration value="Cross Functional"/>
              <xsd:enumeration value="Forms"/>
              <xsd:enumeration value="Leadership w/Cognia"/>
              <xsd:enumeration value="Leadership w/DESE"/>
              <xsd:enumeration value="MA Monthly Management Meeting"/>
              <xsd:enumeration value="MCAS and RICAS Internal Team"/>
              <xsd:enumeration value="MCAS Risks and Issues Review"/>
              <xsd:enumeration value="Online Administration and Testing"/>
              <xsd:enumeration value="Production w/Cognia"/>
              <xsd:enumeration value="Production w/DESE"/>
              <xsd:enumeration value="Psychometrics w/Cognia"/>
              <xsd:enumeration value="Psychometrics w/DESE"/>
              <xsd:enumeration value="Remote Proctor Pilot"/>
              <xsd:enumeration value="Reporting w/DESE"/>
              <xsd:enumeration value="RI Monthly Management Meeting"/>
              <xsd:enumeration value="RICAS"/>
              <xsd:enumeration value="SCM Team"/>
              <xsd:enumeration value="Scoring w/Cognia"/>
              <xsd:enumeration value="Scoring w/DESE"/>
              <xsd:enumeration value="Systems Integration"/>
            </xsd:restriction>
          </xsd:simpleType>
        </xsd:union>
      </xsd:simpleType>
    </xsd:element>
    <xsd:element name="Admin_x0020_Year" ma:index="5" nillable="true" ma:displayName="Admin Year" ma:default="2020" ma:internalName="Admin_x0020_Yea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2019"/>
                    <xsd:enumeration value="2020"/>
                    <xsd:enumeration value="2021"/>
                  </xsd:restriction>
                </xsd:simpleType>
              </xsd:element>
            </xsd:sequence>
          </xsd:extension>
        </xsd:complexContent>
      </xsd:complexType>
    </xsd:element>
    <xsd:element name="Date" ma:index="6" nillable="true" ma:displayName="Date" ma:format="DateOnly" ma:indexed="true" ma:internalName="Date">
      <xsd:simpleType>
        <xsd:restriction base="dms:DateTime"/>
      </xsd:simpleType>
    </xsd:element>
    <xsd:element name="File_x0020_Status" ma:index="7" nillable="true" ma:displayName="File Status" ma:default="Draft" ma:format="Dropdown" ma:internalName="File_x0020_Status">
      <xsd:simpleType>
        <xsd:restriction base="dms:Choice">
          <xsd:enumeration value="Archive"/>
          <xsd:enumeration value="Baselined"/>
          <xsd:enumeration value="Delivered"/>
          <xsd:enumeration value="Draft"/>
        </xsd:restriction>
      </xsd:simpleType>
    </xsd:element>
    <xsd:element name="Required_x0020_Document" ma:index="8" nillable="true" ma:displayName="Required Document" ma:description="PR-00044 Deliverable - this column is draft" ma:format="Dropdown" ma:indexed="true" ma:internalName="Required_x0020_Document">
      <xsd:simpleType>
        <xsd:restriction base="dms:Choice">
          <xsd:enumeration value="Business Requirements Document (BRD)"/>
          <xsd:enumeration value="PR-00003 Risk Management Procedure"/>
          <xsd:enumeration value="Customer Satisfaction Surveys"/>
          <xsd:enumeration value="Lessons Learned"/>
          <xsd:enumeration value="Project Management Plan"/>
        </xsd:restriction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Archive" ma:index="21" nillable="true" ma:displayName="Archive" ma:default="0" ma:internalName="Archive">
      <xsd:simpleType>
        <xsd:restriction base="dms:Boolean"/>
      </xsd:simpleType>
    </xsd:element>
    <xsd:element name="Approval_x0020_Record" ma:index="22" nillable="true" ma:displayName="Approval Record" ma:default="0" ma:description="BRD approvals, emails, documented customer approvals etc." ma:internalName="Approval_x0020_Record">
      <xsd:simpleType>
        <xsd:restriction base="dms:Boolean"/>
      </xsd:simpleType>
    </xsd:element>
    <xsd:element name="MediaServiceDateTaken" ma:index="2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46342d94-4a90-4c9b-8c88-cb4c8647e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3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a7aa4-7fee-4083-94e1-2adc3ae970b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9" nillable="true" ma:displayName="Taxonomy Catch All Column" ma:hidden="true" ma:list="{45c7d4eb-f99c-41c4-8537-a09014e06515}" ma:internalName="TaxCatchAll" ma:showField="CatchAllData" ma:web="0dca7aa4-7fee-4083-94e1-2adc3ae970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dca7aa4-7fee-4083-94e1-2adc3ae970bc">
      <UserInfo>
        <DisplayName>Bettencourt, Helene H. (DESE)</DisplayName>
        <AccountId>18</AccountId>
        <AccountType/>
      </UserInfo>
    </SharedWithUsers>
    <lcf76f155ced4ddcb4097134ff3c332f xmlns="1d01d358-fb5c-480b-94c0-87be6b23463f">
      <Terms xmlns="http://schemas.microsoft.com/office/infopath/2007/PartnerControls"/>
    </lcf76f155ced4ddcb4097134ff3c332f>
    <TaxCatchAll xmlns="0dca7aa4-7fee-4083-94e1-2adc3ae970bc" xsi:nil="true"/>
    <File_x0020_Status xmlns="1d01d358-fb5c-480b-94c0-87be6b23463f">Draft</File_x0020_Status>
    <Admin_x0020_Year xmlns="1d01d358-fb5c-480b-94c0-87be6b23463f">
      <Value>2020</Value>
    </Admin_x0020_Year>
    <Required_x0020_Document xmlns="1d01d358-fb5c-480b-94c0-87be6b23463f" xsi:nil="true"/>
    <Approval_x0020_Record xmlns="1d01d358-fb5c-480b-94c0-87be6b23463f">false</Approval_x0020_Record>
    <Category0 xmlns="1d01d358-fb5c-480b-94c0-87be6b23463f">To be assigned</Category0>
    <Date xmlns="1d01d358-fb5c-480b-94c0-87be6b23463f" xsi:nil="true"/>
    <Meeting_x0020_Name xmlns="1d01d358-fb5c-480b-94c0-87be6b23463f" xsi:nil="true"/>
    <Category xmlns="1d01d358-fb5c-480b-94c0-87be6b23463f" xsi:nil="true"/>
    <Archive xmlns="1d01d358-fb5c-480b-94c0-87be6b23463f">false</Archive>
  </documentManagement>
</p:properties>
</file>

<file path=customXml/itemProps1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E12FED-857F-489D-A233-88455BEA1EEF}"/>
</file>

<file path=customXml/itemProps3.xml><?xml version="1.0" encoding="utf-8"?>
<ds:datastoreItem xmlns:ds="http://schemas.openxmlformats.org/officeDocument/2006/customXml" ds:itemID="{FA434A98-F106-45CE-8E8A-DD686612E616}">
  <ds:schemaRefs>
    <ds:schemaRef ds:uri="6d1ab2f6-91f9-4f14-952a-3f3eb0d68341"/>
    <ds:schemaRef ds:uri="8f2fdac3-5421-455f-b4e4-df6141b3176a"/>
    <ds:schemaRef ds:uri="b906d55b-a694-4ee1-a926-b6d0b5dbfc30"/>
    <ds:schemaRef ds:uri="fdcd57df-05e8-4749-9cc8-5afe3dcd00a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1184</Words>
  <Application>Microsoft Office PowerPoint</Application>
  <PresentationFormat>Widescreen</PresentationFormat>
  <Paragraphs>197</Paragraphs>
  <Slides>39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 MCAS ELA Middle School Session:  Grades 6-8  Essays </vt:lpstr>
      <vt:lpstr>Today’s agenda</vt:lpstr>
      <vt:lpstr>DESE's Strategic Objectives</vt:lpstr>
      <vt:lpstr>Life Cycle of an English Language Arts (ELA) Item </vt:lpstr>
      <vt:lpstr>Scoring Materials</vt:lpstr>
      <vt:lpstr>Essay Scoring Guide (Rubric)</vt:lpstr>
      <vt:lpstr>Essay Scoring Guide (Rubric)</vt:lpstr>
      <vt:lpstr>Essay Scoring Guide (Rubric)</vt:lpstr>
      <vt:lpstr>General Language of Essay Scoring Guide (Rubric)</vt:lpstr>
      <vt:lpstr>MCAS Student Essay Expectations</vt:lpstr>
      <vt:lpstr>MCAS Essay Scoring</vt:lpstr>
      <vt:lpstr>Scoring Overview: Scorer process</vt:lpstr>
      <vt:lpstr>Direction Lines and Questions</vt:lpstr>
      <vt:lpstr>Narrative Essays</vt:lpstr>
      <vt:lpstr>Narrative Direction Lines (grades 5 and above) </vt:lpstr>
      <vt:lpstr>Explanatory and Argument Essays</vt:lpstr>
      <vt:lpstr>Today’s Process for Grade 7 Essay question</vt:lpstr>
      <vt:lpstr>Grade 7 Question  </vt:lpstr>
      <vt:lpstr>Essay Scoring Guide (Rubric)</vt:lpstr>
      <vt:lpstr>Score: 5/3</vt:lpstr>
      <vt:lpstr>Score: 5/3</vt:lpstr>
      <vt:lpstr>Score: 5/3 </vt:lpstr>
      <vt:lpstr>Score: 5/3</vt:lpstr>
      <vt:lpstr>Score: 4/3</vt:lpstr>
      <vt:lpstr>Score: 4/3</vt:lpstr>
      <vt:lpstr>Score: 3/3</vt:lpstr>
      <vt:lpstr>Score: 2/2</vt:lpstr>
      <vt:lpstr>Score: 1/1</vt:lpstr>
      <vt:lpstr>Score: 0/0</vt:lpstr>
      <vt:lpstr>Takeaways</vt:lpstr>
      <vt:lpstr>Practice of Grade 7 ES question</vt:lpstr>
      <vt:lpstr>Response A         </vt:lpstr>
      <vt:lpstr>Response B         </vt:lpstr>
      <vt:lpstr>Response C       </vt:lpstr>
      <vt:lpstr>Response D         </vt:lpstr>
      <vt:lpstr>Response E       </vt:lpstr>
      <vt:lpstr>MCAS ELA Resources on DESE Website</vt:lpstr>
      <vt:lpstr>Contact Information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Lanai, Evy (DESE)</dc:creator>
  <cp:lastModifiedBy>Carithers, Amy (DESE)</cp:lastModifiedBy>
  <cp:revision>2</cp:revision>
  <cp:lastPrinted>2024-04-18T12:39:12Z</cp:lastPrinted>
  <dcterms:created xsi:type="dcterms:W3CDTF">2022-10-11T20:32:22Z</dcterms:created>
  <dcterms:modified xsi:type="dcterms:W3CDTF">2024-05-06T18:46:24Z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Order">
    <vt:r8>4411600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ContentTypeId">
    <vt:lpwstr>0x010100D75FB14DB3FE6C4CA721D3340365D5E8</vt:lpwstr>
  </property>
</Properties>
</file>